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xlsx" ContentType="application/vnd.openxmlformats-officedocument.spreadsheetml.shee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256" r:id="rId2"/>
    <p:sldId id="259" r:id="rId3"/>
    <p:sldId id="261" r:id="rId4"/>
    <p:sldId id="262" r:id="rId5"/>
    <p:sldId id="263" r:id="rId6"/>
    <p:sldId id="264" r:id="rId7"/>
    <p:sldId id="265" r:id="rId8"/>
    <p:sldId id="266" r:id="rId9"/>
    <p:sldId id="267" r:id="rId10"/>
    <p:sldId id="268" r:id="rId11"/>
    <p:sldId id="269" r:id="rId12"/>
    <p:sldId id="270" r:id="rId13"/>
    <p:sldId id="274" r:id="rId14"/>
    <p:sldId id="289" r:id="rId15"/>
    <p:sldId id="290" r:id="rId16"/>
    <p:sldId id="292" r:id="rId17"/>
    <p:sldId id="319" r:id="rId18"/>
    <p:sldId id="320" r:id="rId19"/>
    <p:sldId id="321" r:id="rId20"/>
    <p:sldId id="322" r:id="rId21"/>
    <p:sldId id="323" r:id="rId22"/>
    <p:sldId id="324" r:id="rId23"/>
    <p:sldId id="325" r:id="rId24"/>
    <p:sldId id="326" r:id="rId25"/>
    <p:sldId id="327" r:id="rId26"/>
    <p:sldId id="328" r:id="rId27"/>
    <p:sldId id="329" r:id="rId28"/>
    <p:sldId id="330" r:id="rId29"/>
    <p:sldId id="331" r:id="rId30"/>
    <p:sldId id="333" r:id="rId31"/>
    <p:sldId id="337" r:id="rId32"/>
    <p:sldId id="338" r:id="rId33"/>
    <p:sldId id="339" r:id="rId34"/>
    <p:sldId id="340" r:id="rId35"/>
    <p:sldId id="341" r:id="rId36"/>
    <p:sldId id="342" r:id="rId37"/>
    <p:sldId id="344" r:id="rId38"/>
    <p:sldId id="346" r:id="rId39"/>
    <p:sldId id="348" r:id="rId40"/>
    <p:sldId id="353" r:id="rId41"/>
  </p:sldIdLst>
  <p:sldSz cx="9144000" cy="5143500" type="screen16x9"/>
  <p:notesSz cx="6858000" cy="9144000"/>
  <p:defaultTextStyle>
    <a:lvl1pPr>
      <a:defRPr>
        <a:solidFill>
          <a:srgbClr val="4D4D4D"/>
        </a:solidFill>
        <a:uFill>
          <a:solidFill>
            <a:srgbClr val="4D4D4D"/>
          </a:solidFill>
        </a:uFill>
        <a:latin typeface="+mn-lt"/>
        <a:ea typeface="+mn-ea"/>
        <a:cs typeface="+mn-cs"/>
        <a:sym typeface="Helvetica"/>
      </a:defRPr>
    </a:lvl1pPr>
    <a:lvl2pPr>
      <a:defRPr>
        <a:solidFill>
          <a:srgbClr val="4D4D4D"/>
        </a:solidFill>
        <a:uFill>
          <a:solidFill>
            <a:srgbClr val="4D4D4D"/>
          </a:solidFill>
        </a:uFill>
        <a:latin typeface="+mn-lt"/>
        <a:ea typeface="+mn-ea"/>
        <a:cs typeface="+mn-cs"/>
        <a:sym typeface="Helvetica"/>
      </a:defRPr>
    </a:lvl2pPr>
    <a:lvl3pPr>
      <a:defRPr>
        <a:solidFill>
          <a:srgbClr val="4D4D4D"/>
        </a:solidFill>
        <a:uFill>
          <a:solidFill>
            <a:srgbClr val="4D4D4D"/>
          </a:solidFill>
        </a:uFill>
        <a:latin typeface="+mn-lt"/>
        <a:ea typeface="+mn-ea"/>
        <a:cs typeface="+mn-cs"/>
        <a:sym typeface="Helvetica"/>
      </a:defRPr>
    </a:lvl3pPr>
    <a:lvl4pPr>
      <a:defRPr>
        <a:solidFill>
          <a:srgbClr val="4D4D4D"/>
        </a:solidFill>
        <a:uFill>
          <a:solidFill>
            <a:srgbClr val="4D4D4D"/>
          </a:solidFill>
        </a:uFill>
        <a:latin typeface="+mn-lt"/>
        <a:ea typeface="+mn-ea"/>
        <a:cs typeface="+mn-cs"/>
        <a:sym typeface="Helvetica"/>
      </a:defRPr>
    </a:lvl4pPr>
    <a:lvl5pPr>
      <a:defRPr>
        <a:solidFill>
          <a:srgbClr val="4D4D4D"/>
        </a:solidFill>
        <a:uFill>
          <a:solidFill>
            <a:srgbClr val="4D4D4D"/>
          </a:solidFill>
        </a:uFill>
        <a:latin typeface="+mn-lt"/>
        <a:ea typeface="+mn-ea"/>
        <a:cs typeface="+mn-cs"/>
        <a:sym typeface="Helvetica"/>
      </a:defRPr>
    </a:lvl5pPr>
    <a:lvl6pPr>
      <a:defRPr>
        <a:solidFill>
          <a:srgbClr val="4D4D4D"/>
        </a:solidFill>
        <a:uFill>
          <a:solidFill>
            <a:srgbClr val="4D4D4D"/>
          </a:solidFill>
        </a:uFill>
        <a:latin typeface="+mn-lt"/>
        <a:ea typeface="+mn-ea"/>
        <a:cs typeface="+mn-cs"/>
        <a:sym typeface="Helvetica"/>
      </a:defRPr>
    </a:lvl6pPr>
    <a:lvl7pPr>
      <a:defRPr>
        <a:solidFill>
          <a:srgbClr val="4D4D4D"/>
        </a:solidFill>
        <a:uFill>
          <a:solidFill>
            <a:srgbClr val="4D4D4D"/>
          </a:solidFill>
        </a:uFill>
        <a:latin typeface="+mn-lt"/>
        <a:ea typeface="+mn-ea"/>
        <a:cs typeface="+mn-cs"/>
        <a:sym typeface="Helvetica"/>
      </a:defRPr>
    </a:lvl7pPr>
    <a:lvl8pPr>
      <a:defRPr>
        <a:solidFill>
          <a:srgbClr val="4D4D4D"/>
        </a:solidFill>
        <a:uFill>
          <a:solidFill>
            <a:srgbClr val="4D4D4D"/>
          </a:solidFill>
        </a:uFill>
        <a:latin typeface="+mn-lt"/>
        <a:ea typeface="+mn-ea"/>
        <a:cs typeface="+mn-cs"/>
        <a:sym typeface="Helvetica"/>
      </a:defRPr>
    </a:lvl8pPr>
    <a:lvl9pPr>
      <a:defRPr>
        <a:solidFill>
          <a:srgbClr val="4D4D4D"/>
        </a:solidFill>
        <a:uFill>
          <a:solidFill>
            <a:srgbClr val="4D4D4D"/>
          </a:solidFill>
        </a:uFill>
        <a:latin typeface="+mn-lt"/>
        <a:ea typeface="+mn-ea"/>
        <a:cs typeface="+mn-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Ref idx="minor">
          <a:srgbClr val="4D4D4D"/>
        </a:fontRef>
        <a:srgbClr val="4D4D4D"/>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CDBD9"/>
          </a:solidFill>
        </a:fill>
      </a:tcStyle>
    </a:wholeTbl>
    <a:band2H>
      <a:tcTxStyle/>
      <a:tcStyle>
        <a:tcBdr/>
        <a:fill>
          <a:solidFill>
            <a:srgbClr val="E7EEED"/>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33928A"/>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33928A"/>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33928A"/>
          </a:solidFill>
        </a:fill>
      </a:tcStyle>
    </a:firstRow>
  </a:tblStyle>
  <a:tblStyle styleId="{C7B018BB-80A7-4F77-B60F-C8B233D01FF8}" styleName="">
    <a:tblBg/>
    <a:wholeTbl>
      <a:tcTxStyle b="on" i="on">
        <a:fontRef idx="minor">
          <a:srgbClr val="4D4D4D"/>
        </a:fontRef>
        <a:srgbClr val="4D4D4D"/>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AD6CD"/>
          </a:solidFill>
        </a:fill>
      </a:tcStyle>
    </a:wholeTbl>
    <a:band2H>
      <a:tcTxStyle/>
      <a:tcStyle>
        <a:tcBdr/>
        <a:fill>
          <a:solidFill>
            <a:srgbClr val="FCECE7"/>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27C3A"/>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27C3A"/>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27C3A"/>
          </a:solidFill>
        </a:fill>
      </a:tcStyle>
    </a:firstRow>
  </a:tblStyle>
  <a:tblStyle styleId="{EEE7283C-3CF3-47DC-8721-378D4A62B228}" styleName="">
    <a:tblBg/>
    <a:wholeTbl>
      <a:tcTxStyle b="on" i="on">
        <a:fontRef idx="minor">
          <a:srgbClr val="4D4D4D"/>
        </a:fontRef>
        <a:srgbClr val="4D4D4D"/>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4D1DA"/>
          </a:solidFill>
        </a:fill>
      </a:tcStyle>
    </a:wholeTbl>
    <a:band2H>
      <a:tcTxStyle/>
      <a:tcStyle>
        <a:tcBdr/>
        <a:fill>
          <a:solidFill>
            <a:srgbClr val="EBE9ED"/>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705D8B"/>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705D8B"/>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705D8B"/>
          </a:solidFill>
        </a:fill>
      </a:tcStyle>
    </a:firstRow>
  </a:tblStyle>
  <a:tblStyle styleId="{CF821DB8-F4EB-4A41-A1BA-3FCAFE7338EE}" styleName="">
    <a:tblBg/>
    <a:wholeTbl>
      <a:tcTxStyle b="on" i="on">
        <a:fontRef idx="minor">
          <a:srgbClr val="4D4D4D"/>
        </a:fontRef>
        <a:srgbClr val="4D4D4D"/>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8E8E8"/>
          </a:solidFill>
        </a:fill>
      </a:tcStyle>
    </a:wholeTbl>
    <a:band2H>
      <a:tcTxStyle/>
      <a:tcStyle>
        <a:tcBdr/>
        <a:fill>
          <a:solidFill>
            <a:srgbClr val="FFFFFF"/>
          </a:solidFill>
        </a:fill>
      </a:tcStyle>
    </a:band2H>
    <a:firstCol>
      <a:tcTxStyle b="on" i="on">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3928A"/>
          </a:solidFill>
        </a:fill>
      </a:tcStyle>
    </a:firstCol>
    <a:lastRow>
      <a:tcTxStyle b="on" i="on">
        <a:fontRef idx="minor">
          <a:srgbClr val="4D4D4D"/>
        </a:fontRef>
        <a:srgbClr val="4D4D4D"/>
      </a:tcTxStyle>
      <a:tcStyle>
        <a:tcBdr>
          <a:left>
            <a:ln w="12700" cap="flat">
              <a:noFill/>
              <a:miter lim="400000"/>
            </a:ln>
          </a:left>
          <a:right>
            <a:ln w="12700" cap="flat">
              <a:noFill/>
              <a:miter lim="400000"/>
            </a:ln>
          </a:right>
          <a:top>
            <a:ln w="50800" cap="flat">
              <a:solidFill>
                <a:srgbClr val="4D4D4D"/>
              </a:solidFill>
              <a:prstDash val="solid"/>
              <a:bevel/>
            </a:ln>
          </a:top>
          <a:bottom>
            <a:ln w="25400" cap="flat">
              <a:solidFill>
                <a:srgbClr val="4D4D4D"/>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Ref idx="minor">
          <a:srgbClr val="FFFFFF"/>
        </a:fontRef>
        <a:srgbClr val="FFFFFF"/>
      </a:tcTxStyle>
      <a:tcStyle>
        <a:tcBdr>
          <a:left>
            <a:ln w="12700" cap="flat">
              <a:noFill/>
              <a:miter lim="400000"/>
            </a:ln>
          </a:left>
          <a:right>
            <a:ln w="12700" cap="flat">
              <a:noFill/>
              <a:miter lim="400000"/>
            </a:ln>
          </a:right>
          <a:top>
            <a:ln w="25400" cap="flat">
              <a:solidFill>
                <a:srgbClr val="4D4D4D"/>
              </a:solidFill>
              <a:prstDash val="solid"/>
              <a:bevel/>
            </a:ln>
          </a:top>
          <a:bottom>
            <a:ln w="25400" cap="flat">
              <a:solidFill>
                <a:srgbClr val="4D4D4D"/>
              </a:solidFill>
              <a:prstDash val="solid"/>
              <a:bevel/>
            </a:ln>
          </a:bottom>
          <a:insideH>
            <a:ln w="12700" cap="flat">
              <a:noFill/>
              <a:miter lim="400000"/>
            </a:ln>
          </a:insideH>
          <a:insideV>
            <a:ln w="12700" cap="flat">
              <a:noFill/>
              <a:miter lim="400000"/>
            </a:ln>
          </a:insideV>
        </a:tcBdr>
        <a:fill>
          <a:solidFill>
            <a:srgbClr val="33928A"/>
          </a:solidFill>
        </a:fill>
      </a:tcStyle>
    </a:firstRow>
  </a:tblStyle>
  <a:tblStyle styleId="{33BA23B1-9221-436E-865A-0063620EA4FD}" styleName="">
    <a:tblBg/>
    <a:wholeTbl>
      <a:tcTxStyle b="on" i="on">
        <a:fontRef idx="minor">
          <a:srgbClr val="4D4D4D"/>
        </a:fontRef>
        <a:srgbClr val="4D4D4D"/>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FCFCF"/>
          </a:solidFill>
        </a:fill>
      </a:tcStyle>
    </a:wholeTbl>
    <a:band2H>
      <a:tcTxStyle/>
      <a:tcStyle>
        <a:tcBdr/>
        <a:fill>
          <a:solidFill>
            <a:srgbClr val="E8E8E8"/>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D4D4D"/>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D4D4D"/>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D4D4D"/>
          </a:solidFill>
        </a:fill>
      </a:tcStyle>
    </a:firstRow>
  </a:tblStyle>
  <a:tblStyle styleId="{2708684C-4D16-4618-839F-0558EEFCDFE6}" styleName="">
    <a:tblBg/>
    <a:wholeTbl>
      <a:tcTxStyle b="on" i="on">
        <a:fontRef idx="minor">
          <a:srgbClr val="4D4D4D"/>
        </a:fontRef>
        <a:srgbClr val="4D4D4D"/>
      </a:tcTxStyle>
      <a:tcStyle>
        <a:tcBdr>
          <a:left>
            <a:ln w="12700" cap="flat">
              <a:solidFill>
                <a:srgbClr val="4D4D4D"/>
              </a:solidFill>
              <a:prstDash val="solid"/>
              <a:bevel/>
            </a:ln>
          </a:left>
          <a:right>
            <a:ln w="12700" cap="flat">
              <a:solidFill>
                <a:srgbClr val="4D4D4D"/>
              </a:solidFill>
              <a:prstDash val="solid"/>
              <a:bevel/>
            </a:ln>
          </a:right>
          <a:top>
            <a:ln w="12700" cap="flat">
              <a:solidFill>
                <a:srgbClr val="4D4D4D"/>
              </a:solidFill>
              <a:prstDash val="solid"/>
              <a:bevel/>
            </a:ln>
          </a:top>
          <a:bottom>
            <a:ln w="12700" cap="flat">
              <a:solidFill>
                <a:srgbClr val="4D4D4D"/>
              </a:solidFill>
              <a:prstDash val="solid"/>
              <a:bevel/>
            </a:ln>
          </a:bottom>
          <a:insideH>
            <a:ln w="12700" cap="flat">
              <a:solidFill>
                <a:srgbClr val="4D4D4D"/>
              </a:solidFill>
              <a:prstDash val="solid"/>
              <a:bevel/>
            </a:ln>
          </a:insideH>
          <a:insideV>
            <a:ln w="12700" cap="flat">
              <a:solidFill>
                <a:srgbClr val="4D4D4D"/>
              </a:solidFill>
              <a:prstDash val="solid"/>
              <a:bevel/>
            </a:ln>
          </a:insideV>
        </a:tcBdr>
        <a:fill>
          <a:solidFill>
            <a:srgbClr val="4D4D4D">
              <a:alpha val="20000"/>
            </a:srgbClr>
          </a:solidFill>
        </a:fill>
      </a:tcStyle>
    </a:wholeTbl>
    <a:band2H>
      <a:tcTxStyle/>
      <a:tcStyle>
        <a:tcBdr/>
        <a:fill>
          <a:solidFill>
            <a:srgbClr val="FFFFFF"/>
          </a:solidFill>
        </a:fill>
      </a:tcStyle>
    </a:band2H>
    <a:firstCol>
      <a:tcTxStyle b="on" i="on">
        <a:fontRef idx="minor">
          <a:srgbClr val="4D4D4D"/>
        </a:fontRef>
        <a:srgbClr val="4D4D4D"/>
      </a:tcTxStyle>
      <a:tcStyle>
        <a:tcBdr>
          <a:left>
            <a:ln w="12700" cap="flat">
              <a:solidFill>
                <a:srgbClr val="4D4D4D"/>
              </a:solidFill>
              <a:prstDash val="solid"/>
              <a:bevel/>
            </a:ln>
          </a:left>
          <a:right>
            <a:ln w="12700" cap="flat">
              <a:solidFill>
                <a:srgbClr val="4D4D4D"/>
              </a:solidFill>
              <a:prstDash val="solid"/>
              <a:bevel/>
            </a:ln>
          </a:right>
          <a:top>
            <a:ln w="12700" cap="flat">
              <a:solidFill>
                <a:srgbClr val="4D4D4D"/>
              </a:solidFill>
              <a:prstDash val="solid"/>
              <a:bevel/>
            </a:ln>
          </a:top>
          <a:bottom>
            <a:ln w="12700" cap="flat">
              <a:solidFill>
                <a:srgbClr val="4D4D4D"/>
              </a:solidFill>
              <a:prstDash val="solid"/>
              <a:bevel/>
            </a:ln>
          </a:bottom>
          <a:insideH>
            <a:ln w="12700" cap="flat">
              <a:solidFill>
                <a:srgbClr val="4D4D4D"/>
              </a:solidFill>
              <a:prstDash val="solid"/>
              <a:bevel/>
            </a:ln>
          </a:insideH>
          <a:insideV>
            <a:ln w="12700" cap="flat">
              <a:solidFill>
                <a:srgbClr val="4D4D4D"/>
              </a:solidFill>
              <a:prstDash val="solid"/>
              <a:bevel/>
            </a:ln>
          </a:insideV>
        </a:tcBdr>
        <a:fill>
          <a:solidFill>
            <a:srgbClr val="4D4D4D">
              <a:alpha val="20000"/>
            </a:srgbClr>
          </a:solidFill>
        </a:fill>
      </a:tcStyle>
    </a:firstCol>
    <a:lastRow>
      <a:tcTxStyle b="on" i="on">
        <a:fontRef idx="minor">
          <a:srgbClr val="4D4D4D"/>
        </a:fontRef>
        <a:srgbClr val="4D4D4D"/>
      </a:tcTxStyle>
      <a:tcStyle>
        <a:tcBdr>
          <a:left>
            <a:ln w="12700" cap="flat">
              <a:solidFill>
                <a:srgbClr val="4D4D4D"/>
              </a:solidFill>
              <a:prstDash val="solid"/>
              <a:bevel/>
            </a:ln>
          </a:left>
          <a:right>
            <a:ln w="12700" cap="flat">
              <a:solidFill>
                <a:srgbClr val="4D4D4D"/>
              </a:solidFill>
              <a:prstDash val="solid"/>
              <a:bevel/>
            </a:ln>
          </a:right>
          <a:top>
            <a:ln w="50800" cap="flat">
              <a:solidFill>
                <a:srgbClr val="4D4D4D"/>
              </a:solidFill>
              <a:prstDash val="solid"/>
              <a:bevel/>
            </a:ln>
          </a:top>
          <a:bottom>
            <a:ln w="12700" cap="flat">
              <a:solidFill>
                <a:srgbClr val="4D4D4D"/>
              </a:solidFill>
              <a:prstDash val="solid"/>
              <a:bevel/>
            </a:ln>
          </a:bottom>
          <a:insideH>
            <a:ln w="12700" cap="flat">
              <a:solidFill>
                <a:srgbClr val="4D4D4D"/>
              </a:solidFill>
              <a:prstDash val="solid"/>
              <a:bevel/>
            </a:ln>
          </a:insideH>
          <a:insideV>
            <a:ln w="12700" cap="flat">
              <a:solidFill>
                <a:srgbClr val="4D4D4D"/>
              </a:solidFill>
              <a:prstDash val="solid"/>
              <a:bevel/>
            </a:ln>
          </a:insideV>
        </a:tcBdr>
        <a:fill>
          <a:noFill/>
        </a:fill>
      </a:tcStyle>
    </a:lastRow>
    <a:firstRow>
      <a:tcTxStyle b="on" i="on">
        <a:fontRef idx="minor">
          <a:srgbClr val="4D4D4D"/>
        </a:fontRef>
        <a:srgbClr val="4D4D4D"/>
      </a:tcTxStyle>
      <a:tcStyle>
        <a:tcBdr>
          <a:left>
            <a:ln w="12700" cap="flat">
              <a:solidFill>
                <a:srgbClr val="4D4D4D"/>
              </a:solidFill>
              <a:prstDash val="solid"/>
              <a:bevel/>
            </a:ln>
          </a:left>
          <a:right>
            <a:ln w="12700" cap="flat">
              <a:solidFill>
                <a:srgbClr val="4D4D4D"/>
              </a:solidFill>
              <a:prstDash val="solid"/>
              <a:bevel/>
            </a:ln>
          </a:right>
          <a:top>
            <a:ln w="12700" cap="flat">
              <a:solidFill>
                <a:srgbClr val="4D4D4D"/>
              </a:solidFill>
              <a:prstDash val="solid"/>
              <a:bevel/>
            </a:ln>
          </a:top>
          <a:bottom>
            <a:ln w="25400" cap="flat">
              <a:solidFill>
                <a:srgbClr val="4D4D4D"/>
              </a:solidFill>
              <a:prstDash val="solid"/>
              <a:bevel/>
            </a:ln>
          </a:bottom>
          <a:insideH>
            <a:ln w="12700" cap="flat">
              <a:solidFill>
                <a:srgbClr val="4D4D4D"/>
              </a:solidFill>
              <a:prstDash val="solid"/>
              <a:bevel/>
            </a:ln>
          </a:insideH>
          <a:insideV>
            <a:ln w="12700" cap="flat">
              <a:solidFill>
                <a:srgbClr val="4D4D4D"/>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612" autoAdjust="0"/>
  </p:normalViewPr>
  <p:slideViewPr>
    <p:cSldViewPr snapToGrid="0" snapToObjects="1">
      <p:cViewPr varScale="1">
        <p:scale>
          <a:sx n="139" d="100"/>
          <a:sy n="139" d="100"/>
        </p:scale>
        <p:origin x="-768" y="-96"/>
      </p:cViewPr>
      <p:guideLst>
        <p:guide orient="horz" pos="1620"/>
        <p:guide pos="2880"/>
      </p:guideLst>
    </p:cSldViewPr>
  </p:slideViewPr>
  <p:notesTextViewPr>
    <p:cViewPr>
      <p:scale>
        <a:sx n="100" d="100"/>
        <a:sy n="100" d="100"/>
      </p:scale>
      <p:origin x="0" y="0"/>
    </p:cViewPr>
  </p:notesTextViewPr>
  <p:sorterViewPr>
    <p:cViewPr>
      <p:scale>
        <a:sx n="240" d="100"/>
        <a:sy n="240" d="100"/>
      </p:scale>
      <p:origin x="0" y="8304"/>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printerSettings" Target="printerSettings/printerSettings1.bin"/><Relationship Id="rId44" Type="http://schemas.openxmlformats.org/officeDocument/2006/relationships/presProps" Target="presProps.xml"/><Relationship Id="rId45"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title>
      <c:tx>
        <c:rich>
          <a:bodyPr rot="0"/>
          <a:lstStyle/>
          <a:p>
            <a:pPr lvl="0">
              <a:defRPr sz="1800" b="1" i="0" u="none" strike="noStrike">
                <a:solidFill>
                  <a:srgbClr val="4D4D4D"/>
                </a:solidFill>
                <a:effectLst/>
                <a:latin typeface="Helvetica"/>
              </a:defRPr>
            </a:pPr>
            <a:r>
              <a:rPr lang="en-US" sz="1800" b="1" i="0" u="none" strike="noStrike">
                <a:solidFill>
                  <a:srgbClr val="4D4D4D"/>
                </a:solidFill>
                <a:effectLst/>
                <a:latin typeface="Helvetica"/>
              </a:rPr>
              <a:t>Requests</a:t>
            </a:r>
          </a:p>
        </c:rich>
      </c:tx>
      <c:layout>
        <c:manualLayout>
          <c:xMode val="edge"/>
          <c:yMode val="edge"/>
          <c:x val="0.360764"/>
          <c:y val="0.005"/>
          <c:w val="0.152435"/>
          <c:h val="0.125597"/>
        </c:manualLayout>
      </c:layout>
      <c:overlay val="1"/>
      <c:spPr>
        <a:noFill/>
        <a:effectLst/>
      </c:spPr>
    </c:title>
    <c:autoTitleDeleted val="0"/>
    <c:plotArea>
      <c:layout>
        <c:manualLayout>
          <c:layoutTarget val="inner"/>
          <c:xMode val="edge"/>
          <c:yMode val="edge"/>
          <c:x val="0.173783"/>
          <c:y val="0.125597"/>
          <c:w val="0.662619"/>
          <c:h val="0.795411"/>
        </c:manualLayout>
      </c:layout>
      <c:barChart>
        <c:barDir val="bar"/>
        <c:grouping val="clustered"/>
        <c:varyColors val="0"/>
        <c:ser>
          <c:idx val="0"/>
          <c:order val="0"/>
          <c:tx>
            <c:strRef>
              <c:f>Sheet1!$A$2</c:f>
              <c:strCache>
                <c:ptCount val="1"/>
                <c:pt idx="0">
                  <c:v>Requests</c:v>
                </c:pt>
              </c:strCache>
            </c:strRef>
          </c:tx>
          <c:spPr>
            <a:solidFill>
              <a:srgbClr val="F27C3A"/>
            </a:solidFill>
            <a:ln w="9525" cap="flat">
              <a:solidFill>
                <a:srgbClr val="D06B32"/>
              </a:solidFill>
              <a:prstDash val="solid"/>
              <a:bevel/>
            </a:ln>
            <a:effectLst/>
          </c:spPr>
          <c:invertIfNegative val="0"/>
          <c:cat>
            <c:strRef>
              <c:f>Sheet1!$B$1:$J$1</c:f>
              <c:strCache>
                <c:ptCount val="9"/>
                <c:pt idx="0">
                  <c:v>Catalog</c:v>
                </c:pt>
                <c:pt idx="1">
                  <c:v>Search</c:v>
                </c:pt>
                <c:pt idx="2">
                  <c:v>Recommendation</c:v>
                </c:pt>
                <c:pt idx="3">
                  <c:v>Lists</c:v>
                </c:pt>
                <c:pt idx="4">
                  <c:v>Orders</c:v>
                </c:pt>
                <c:pt idx="5">
                  <c:v>Profile</c:v>
                </c:pt>
                <c:pt idx="6">
                  <c:v>User</c:v>
                </c:pt>
                <c:pt idx="7">
                  <c:v>Account</c:v>
                </c:pt>
                <c:pt idx="8">
                  <c:v>Registration</c:v>
                </c:pt>
              </c:strCache>
            </c:strRef>
          </c:cat>
          <c:val>
            <c:numRef>
              <c:f>Sheet1!$B$2:$J$2</c:f>
              <c:numCache>
                <c:formatCode>General</c:formatCode>
                <c:ptCount val="9"/>
                <c:pt idx="0">
                  <c:v>1.485E6</c:v>
                </c:pt>
                <c:pt idx="1">
                  <c:v>5.0E6</c:v>
                </c:pt>
                <c:pt idx="2">
                  <c:v>900200.0</c:v>
                </c:pt>
                <c:pt idx="3">
                  <c:v>385000.0</c:v>
                </c:pt>
                <c:pt idx="4">
                  <c:v>412000.0</c:v>
                </c:pt>
                <c:pt idx="5">
                  <c:v>175000.0</c:v>
                </c:pt>
                <c:pt idx="6">
                  <c:v>180000.0</c:v>
                </c:pt>
                <c:pt idx="7">
                  <c:v>160000.0</c:v>
                </c:pt>
                <c:pt idx="8">
                  <c:v>45000.0</c:v>
                </c:pt>
              </c:numCache>
            </c:numRef>
          </c:val>
        </c:ser>
        <c:dLbls>
          <c:showLegendKey val="0"/>
          <c:showVal val="0"/>
          <c:showCatName val="0"/>
          <c:showSerName val="0"/>
          <c:showPercent val="0"/>
          <c:showBubbleSize val="0"/>
        </c:dLbls>
        <c:gapWidth val="150"/>
        <c:axId val="-2092339144"/>
        <c:axId val="-2094978792"/>
      </c:barChart>
      <c:catAx>
        <c:axId val="-2092339144"/>
        <c:scaling>
          <c:orientation val="maxMin"/>
        </c:scaling>
        <c:delete val="0"/>
        <c:axPos val="l"/>
        <c:numFmt formatCode="General" sourceLinked="1"/>
        <c:majorTickMark val="out"/>
        <c:minorTickMark val="none"/>
        <c:tickLblPos val="nextTo"/>
        <c:spPr>
          <a:ln w="12700" cap="flat">
            <a:solidFill>
              <a:srgbClr val="000000"/>
            </a:solidFill>
            <a:prstDash val="solid"/>
            <a:miter lim="400000"/>
          </a:ln>
        </c:spPr>
        <c:txPr>
          <a:bodyPr rot="0"/>
          <a:lstStyle/>
          <a:p>
            <a:pPr lvl="0">
              <a:defRPr sz="1000" b="0" i="0" u="none" strike="noStrike">
                <a:solidFill>
                  <a:srgbClr val="4D4D4D"/>
                </a:solidFill>
                <a:effectLst/>
                <a:latin typeface="Helvetica"/>
              </a:defRPr>
            </a:pPr>
            <a:endParaRPr lang="en-US"/>
          </a:p>
        </c:txPr>
        <c:crossAx val="-2094978792"/>
        <c:crosses val="autoZero"/>
        <c:auto val="1"/>
        <c:lblAlgn val="ctr"/>
        <c:lblOffset val="100"/>
        <c:noMultiLvlLbl val="1"/>
      </c:catAx>
      <c:valAx>
        <c:axId val="-2094978792"/>
        <c:scaling>
          <c:orientation val="minMax"/>
        </c:scaling>
        <c:delete val="0"/>
        <c:axPos val="t"/>
        <c:majorGridlines>
          <c:spPr>
            <a:ln w="12700" cap="flat">
              <a:solidFill>
                <a:srgbClr val="949494"/>
              </a:solidFill>
              <a:prstDash val="solid"/>
              <a:bevel/>
            </a:ln>
          </c:spPr>
        </c:majorGridlines>
        <c:numFmt formatCode="0" sourceLinked="0"/>
        <c:majorTickMark val="out"/>
        <c:minorTickMark val="none"/>
        <c:tickLblPos val="high"/>
        <c:spPr>
          <a:ln w="12700" cap="flat">
            <a:solidFill>
              <a:srgbClr val="000000"/>
            </a:solidFill>
            <a:prstDash val="solid"/>
            <a:miter lim="400000"/>
          </a:ln>
        </c:spPr>
        <c:txPr>
          <a:bodyPr rot="0"/>
          <a:lstStyle/>
          <a:p>
            <a:pPr lvl="0">
              <a:defRPr sz="1000" b="0" i="0" u="none" strike="noStrike">
                <a:solidFill>
                  <a:srgbClr val="4D4D4D"/>
                </a:solidFill>
                <a:effectLst/>
                <a:latin typeface="Helvetica"/>
              </a:defRPr>
            </a:pPr>
            <a:endParaRPr lang="en-US"/>
          </a:p>
        </c:txPr>
        <c:crossAx val="-2092339144"/>
        <c:crosses val="autoZero"/>
        <c:crossBetween val="between"/>
        <c:majorUnit val="1.25E6"/>
        <c:minorUnit val="625000.0"/>
      </c:valAx>
      <c:spPr>
        <a:solidFill>
          <a:srgbClr val="FCECE7"/>
        </a:solidFill>
        <a:ln w="12700" cap="flat">
          <a:noFill/>
          <a:miter lim="400000"/>
        </a:ln>
        <a:effectLst/>
      </c:spPr>
    </c:plotArea>
    <c:legend>
      <c:legendPos val="r"/>
      <c:layout>
        <c:manualLayout>
          <c:xMode val="edge"/>
          <c:yMode val="edge"/>
          <c:x val="0.870191"/>
          <c:y val="0.456527"/>
          <c:w val="0.129809"/>
          <c:h val="0.0568282"/>
        </c:manualLayout>
      </c:layout>
      <c:overlay val="1"/>
      <c:spPr>
        <a:noFill/>
        <a:ln w="12700" cap="flat">
          <a:noFill/>
          <a:miter lim="400000"/>
        </a:ln>
        <a:effectLst/>
      </c:spPr>
      <c:txPr>
        <a:bodyPr/>
        <a:lstStyle/>
        <a:p>
          <a:pPr lvl="0">
            <a:defRPr sz="1000" b="0" i="0" u="none" strike="noStrike">
              <a:solidFill>
                <a:srgbClr val="4D4D4D"/>
              </a:solidFill>
              <a:effectLst/>
              <a:latin typeface="Helvetica"/>
            </a:defRPr>
          </a:pPr>
          <a:endParaRPr lang="en-US"/>
        </a:p>
      </c:txPr>
    </c:legend>
    <c:plotVisOnly val="1"/>
    <c:dispBlanksAs val="gap"/>
    <c:showDLblsOverMax val="1"/>
  </c:chart>
  <c:spPr>
    <a:solidFill>
      <a:srgbClr val="FFFFFF"/>
    </a:solidFill>
    <a:ln w="9525" cap="flat">
      <a:solidFill>
        <a:srgbClr val="949494"/>
      </a:solidFill>
      <a:prstDash val="solid"/>
      <a:beve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7" name="Shape 187"/>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188" name="Shape 188"/>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885546713"/>
      </p:ext>
    </p:extLst>
  </p:cSld>
  <p:clrMap bg1="lt1" tx1="dk1" bg2="lt2" tx2="dk2" accent1="accent1" accent2="accent2" accent3="accent3" accent4="accent4" accent5="accent5" accent6="accent6" hlink="hlink" folHlink="folHlink"/>
  <p:notesStyle>
    <a:lvl1pPr defTabSz="457200">
      <a:defRPr sz="2400">
        <a:latin typeface="+mj-lt"/>
        <a:ea typeface="+mj-ea"/>
        <a:cs typeface="+mj-cs"/>
        <a:sym typeface="Avenir Book"/>
      </a:defRPr>
    </a:lvl1pPr>
    <a:lvl2pPr indent="228600" defTabSz="457200">
      <a:defRPr sz="2400">
        <a:latin typeface="+mj-lt"/>
        <a:ea typeface="+mj-ea"/>
        <a:cs typeface="+mj-cs"/>
        <a:sym typeface="Avenir Book"/>
      </a:defRPr>
    </a:lvl2pPr>
    <a:lvl3pPr indent="457200" defTabSz="457200">
      <a:defRPr sz="2400">
        <a:latin typeface="+mj-lt"/>
        <a:ea typeface="+mj-ea"/>
        <a:cs typeface="+mj-cs"/>
        <a:sym typeface="Avenir Book"/>
      </a:defRPr>
    </a:lvl3pPr>
    <a:lvl4pPr indent="685800" defTabSz="457200">
      <a:defRPr sz="2400">
        <a:latin typeface="+mj-lt"/>
        <a:ea typeface="+mj-ea"/>
        <a:cs typeface="+mj-cs"/>
        <a:sym typeface="Avenir Book"/>
      </a:defRPr>
    </a:lvl4pPr>
    <a:lvl5pPr indent="914400" defTabSz="457200">
      <a:defRPr sz="2400">
        <a:latin typeface="+mj-lt"/>
        <a:ea typeface="+mj-ea"/>
        <a:cs typeface="+mj-cs"/>
        <a:sym typeface="Avenir Book"/>
      </a:defRPr>
    </a:lvl5pPr>
    <a:lvl6pPr indent="1143000" defTabSz="457200">
      <a:defRPr sz="2400">
        <a:latin typeface="+mj-lt"/>
        <a:ea typeface="+mj-ea"/>
        <a:cs typeface="+mj-cs"/>
        <a:sym typeface="Avenir Book"/>
      </a:defRPr>
    </a:lvl6pPr>
    <a:lvl7pPr indent="1371600" defTabSz="457200">
      <a:defRPr sz="2400">
        <a:latin typeface="+mj-lt"/>
        <a:ea typeface="+mj-ea"/>
        <a:cs typeface="+mj-cs"/>
        <a:sym typeface="Avenir Book"/>
      </a:defRPr>
    </a:lvl7pPr>
    <a:lvl8pPr indent="1600200" defTabSz="457200">
      <a:defRPr sz="2400">
        <a:latin typeface="+mj-lt"/>
        <a:ea typeface="+mj-ea"/>
        <a:cs typeface="+mj-cs"/>
        <a:sym typeface="Avenir Book"/>
      </a:defRPr>
    </a:lvl8pPr>
    <a:lvl9pPr indent="1828800" defTabSz="457200">
      <a:defRPr sz="2400">
        <a:latin typeface="+mj-lt"/>
        <a:ea typeface="+mj-ea"/>
        <a:cs typeface="+mj-cs"/>
        <a:sym typeface="Avenir Book"/>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196" name="Shape 196"/>
          <p:cNvSpPr>
            <a:spLocks noGrp="1"/>
          </p:cNvSpPr>
          <p:nvPr>
            <p:ph type="body" sz="quarter" idx="1"/>
          </p:nvPr>
        </p:nvSpPr>
        <p:spPr>
          <a:prstGeom prst="rect">
            <a:avLst/>
          </a:prstGeom>
        </p:spPr>
        <p:txBody>
          <a:bodyPr/>
          <a:lstStyle/>
          <a:p>
            <a:pPr lvl="0">
              <a:lnSpc>
                <a:spcPct val="125000"/>
              </a:lnSpc>
              <a:defRPr sz="1800"/>
            </a:pPr>
            <a:r>
              <a:rPr sz="2200"/>
              <a:t>Thanks for taking your time to listen to all of us, and me while you’re eating. I’ll try not to make anyone choke, too hard.</a:t>
            </a:r>
          </a:p>
          <a:p>
            <a:pPr lvl="0">
              <a:lnSpc>
                <a:spcPct val="125000"/>
              </a:lnSpc>
              <a:defRPr sz="1800"/>
            </a:pPr>
            <a:endParaRPr sz="2200"/>
          </a:p>
          <a:p>
            <a:pPr lvl="0">
              <a:lnSpc>
                <a:spcPct val="125000"/>
              </a:lnSpc>
              <a:defRPr sz="1800"/>
            </a:pPr>
            <a:r>
              <a:rPr sz="2200"/>
              <a:t>I’m going to give you some orientation around CD and microservices. These are two vitally important concepts - cultures - for understadning Pivotal’s deal if you will: how we think we can help you.</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7" name="Shape 1507"/>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1508" name="Shape 1508"/>
          <p:cNvSpPr>
            <a:spLocks noGrp="1"/>
          </p:cNvSpPr>
          <p:nvPr>
            <p:ph type="body" sz="quarter" idx="1"/>
          </p:nvPr>
        </p:nvSpPr>
        <p:spPr>
          <a:prstGeom prst="rect">
            <a:avLst/>
          </a:prstGeom>
        </p:spPr>
        <p:txBody>
          <a:bodyPr/>
          <a:lstStyle>
            <a:lvl1pPr>
              <a:lnSpc>
                <a:spcPct val="125000"/>
              </a:lnSpc>
            </a:lvl1pPr>
          </a:lstStyle>
          <a:p>
            <a:pPr lvl="0">
              <a:defRPr sz="1800"/>
            </a:pPr>
            <a:r>
              <a:rPr sz="2400"/>
              <a:t>… How about environment variables?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 name="Shape 1515"/>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1516" name="Shape 1516"/>
          <p:cNvSpPr>
            <a:spLocks noGrp="1"/>
          </p:cNvSpPr>
          <p:nvPr>
            <p:ph type="body" sz="quarter" idx="1"/>
          </p:nvPr>
        </p:nvSpPr>
        <p:spPr>
          <a:prstGeom prst="rect">
            <a:avLst/>
          </a:prstGeom>
        </p:spPr>
        <p:txBody>
          <a:bodyPr/>
          <a:lstStyle/>
          <a:p>
            <a:pPr lvl="0">
              <a:lnSpc>
                <a:spcPct val="125000"/>
              </a:lnSpc>
              <a:defRPr sz="1800"/>
            </a:pPr>
            <a:r>
              <a:rPr sz="2400"/>
              <a:t>You know you’re done when …</a:t>
            </a:r>
          </a:p>
          <a:p>
            <a:pPr lvl="0">
              <a:lnSpc>
                <a:spcPct val="125000"/>
              </a:lnSpc>
              <a:defRPr sz="1800"/>
            </a:pPr>
            <a:r>
              <a:rPr sz="2400"/>
              <a:t>Easy to change</a:t>
            </a:r>
          </a:p>
          <a:p>
            <a:pPr lvl="0">
              <a:lnSpc>
                <a:spcPct val="125000"/>
              </a:lnSpc>
              <a:defRPr sz="1800"/>
            </a:pPr>
            <a:r>
              <a:rPr sz="2400"/>
              <a:t>Little chance of being “checked in” to VCS</a:t>
            </a:r>
          </a:p>
          <a:p>
            <a:pPr lvl="0">
              <a:lnSpc>
                <a:spcPct val="125000"/>
              </a:lnSpc>
              <a:defRPr sz="1800"/>
            </a:pPr>
            <a:r>
              <a:rPr sz="2400"/>
              <a:t>Language/OS-agnostic standard</a:t>
            </a:r>
          </a:p>
          <a:p>
            <a:pPr lvl="0">
              <a:lnSpc>
                <a:spcPct val="125000"/>
              </a:lnSpc>
              <a:defRPr sz="1800"/>
            </a:pPr>
            <a:r>
              <a:rPr sz="2400"/>
              <a:t>Supported in PCF of course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0" name="Shape 1520"/>
          <p:cNvSpPr>
            <a:spLocks noGrp="1" noRot="1" noChangeAspect="1"/>
          </p:cNvSpPr>
          <p:nvPr>
            <p:ph type="sldImg"/>
          </p:nvPr>
        </p:nvSpPr>
        <p:spPr>
          <a:prstGeom prst="rect">
            <a:avLst/>
          </a:prstGeom>
        </p:spPr>
        <p:txBody>
          <a:bodyPr/>
          <a:lstStyle/>
          <a:p>
            <a:pPr lvl="0"/>
            <a:endParaRPr/>
          </a:p>
        </p:txBody>
      </p:sp>
      <p:sp>
        <p:nvSpPr>
          <p:cNvPr id="1521" name="Shape 1521"/>
          <p:cNvSpPr>
            <a:spLocks noGrp="1"/>
          </p:cNvSpPr>
          <p:nvPr>
            <p:ph type="body" sz="quarter" idx="1"/>
          </p:nvPr>
        </p:nvSpPr>
        <p:spPr>
          <a:prstGeom prst="rect">
            <a:avLst/>
          </a:prstGeom>
        </p:spPr>
        <p:txBody>
          <a:bodyPr/>
          <a:lstStyle/>
          <a:p>
            <a:pPr lvl="0">
              <a:defRPr sz="1800"/>
            </a:pPr>
            <a:r>
              <a:rPr sz="2400"/>
              <a:t>But when you have a lot of config == lots of env variables, how do you manage them across environments?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 name="Shape 1525"/>
          <p:cNvSpPr>
            <a:spLocks noGrp="1" noRot="1" noChangeAspect="1"/>
          </p:cNvSpPr>
          <p:nvPr>
            <p:ph type="sldImg"/>
          </p:nvPr>
        </p:nvSpPr>
        <p:spPr>
          <a:prstGeom prst="rect">
            <a:avLst/>
          </a:prstGeom>
        </p:spPr>
        <p:txBody>
          <a:bodyPr/>
          <a:lstStyle/>
          <a:p>
            <a:pPr lvl="0"/>
            <a:endParaRPr/>
          </a:p>
        </p:txBody>
      </p:sp>
      <p:sp>
        <p:nvSpPr>
          <p:cNvPr id="1526" name="Shape 1526"/>
          <p:cNvSpPr>
            <a:spLocks noGrp="1"/>
          </p:cNvSpPr>
          <p:nvPr>
            <p:ph type="body" sz="quarter" idx="1"/>
          </p:nvPr>
        </p:nvSpPr>
        <p:spPr>
          <a:prstGeom prst="rect">
            <a:avLst/>
          </a:prstGeom>
        </p:spPr>
        <p:txBody>
          <a:bodyPr/>
          <a:lstStyle/>
          <a:p>
            <a:pPr lvl="0">
              <a:defRPr sz="1800"/>
            </a:pPr>
            <a:r>
              <a:rPr sz="2400"/>
              <a:t>Configuration can also be updated at runtime…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5" name="Shape 1565"/>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1566" name="Shape 1566"/>
          <p:cNvSpPr>
            <a:spLocks noGrp="1"/>
          </p:cNvSpPr>
          <p:nvPr>
            <p:ph type="body" sz="quarter" idx="1"/>
          </p:nvPr>
        </p:nvSpPr>
        <p:spPr>
          <a:prstGeom prst="rect">
            <a:avLst/>
          </a:prstGeom>
        </p:spPr>
        <p:txBody>
          <a:bodyPr/>
          <a:lstStyle>
            <a:lvl1pPr>
              <a:lnSpc>
                <a:spcPct val="125000"/>
              </a:lnSpc>
            </a:lvl1pPr>
          </a:lstStyle>
          <a:p>
            <a:pPr lvl="0">
              <a:defRPr sz="1800"/>
            </a:pPr>
            <a:r>
              <a:rPr sz="2400"/>
              <a:t>99.99% uptime = approximately 4 minutes of downtime per month</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3" name="Shape 1663"/>
          <p:cNvSpPr>
            <a:spLocks noGrp="1" noRot="1" noChangeAspect="1"/>
          </p:cNvSpPr>
          <p:nvPr>
            <p:ph type="sldImg"/>
          </p:nvPr>
        </p:nvSpPr>
        <p:spPr>
          <a:prstGeom prst="rect">
            <a:avLst/>
          </a:prstGeom>
        </p:spPr>
        <p:txBody>
          <a:bodyPr/>
          <a:lstStyle/>
          <a:p>
            <a:pPr lvl="0"/>
            <a:endParaRPr/>
          </a:p>
        </p:txBody>
      </p:sp>
      <p:sp>
        <p:nvSpPr>
          <p:cNvPr id="1664" name="Shape 1664"/>
          <p:cNvSpPr>
            <a:spLocks noGrp="1"/>
          </p:cNvSpPr>
          <p:nvPr>
            <p:ph type="body" sz="quarter" idx="1"/>
          </p:nvPr>
        </p:nvSpPr>
        <p:spPr>
          <a:prstGeom prst="rect">
            <a:avLst/>
          </a:prstGeom>
        </p:spPr>
        <p:txBody>
          <a:bodyPr/>
          <a:lstStyle/>
          <a:p>
            <a:pPr lvl="0" defTabSz="914400">
              <a:spcBef>
                <a:spcPts val="1200"/>
              </a:spcBef>
              <a:defRPr sz="1800"/>
            </a:pPr>
            <a:r>
              <a:rPr sz="1100">
                <a:latin typeface="Verdana"/>
                <a:ea typeface="Verdana"/>
                <a:cs typeface="Verdana"/>
                <a:sym typeface="Verdana"/>
              </a:rPr>
              <a:t>This is stuff we have tiles for</a:t>
            </a:r>
          </a:p>
          <a:p>
            <a:pPr lvl="0" defTabSz="914400">
              <a:spcBef>
                <a:spcPts val="1200"/>
              </a:spcBef>
              <a:defRPr sz="1800"/>
            </a:pPr>
            <a:r>
              <a:rPr sz="1100">
                <a:latin typeface="Verdana"/>
                <a:ea typeface="Verdana"/>
                <a:cs typeface="Verdana"/>
                <a:sym typeface="Verdana"/>
              </a:rPr>
              <a:t>Ribbon and Hystrix are really client libraries – hence no tile.    </a:t>
            </a:r>
          </a:p>
          <a:p>
            <a:pPr lvl="0" defTabSz="914400">
              <a:spcBef>
                <a:spcPts val="1200"/>
              </a:spcBef>
              <a:defRPr sz="1800"/>
            </a:pPr>
            <a:endParaRPr sz="1100">
              <a:latin typeface="Verdana"/>
              <a:ea typeface="Verdana"/>
              <a:cs typeface="Verdana"/>
              <a:sym typeface="Verdana"/>
            </a:endParaRPr>
          </a:p>
          <a:p>
            <a:pPr lvl="0" defTabSz="914400">
              <a:spcBef>
                <a:spcPts val="1200"/>
              </a:spcBef>
              <a:defRPr sz="1800"/>
            </a:pPr>
            <a:endParaRPr sz="1100">
              <a:latin typeface="Verdana"/>
              <a:ea typeface="Verdana"/>
              <a:cs typeface="Verdana"/>
              <a:sym typeface="Verdana"/>
            </a:endParaRPr>
          </a:p>
          <a:p>
            <a:pPr lvl="0" defTabSz="914400">
              <a:spcBef>
                <a:spcPts val="1200"/>
              </a:spcBef>
              <a:defRPr sz="1800"/>
            </a:pPr>
            <a:r>
              <a:rPr sz="1100">
                <a:latin typeface="Verdana"/>
                <a:ea typeface="Verdana"/>
                <a:cs typeface="Verdana"/>
                <a:sym typeface="Verdana"/>
              </a:rPr>
              <a:t>This is what’s in the box for 1.0 – </a:t>
            </a:r>
          </a:p>
          <a:p>
            <a:pPr lvl="0" defTabSz="914400">
              <a:spcBef>
                <a:spcPts val="1200"/>
              </a:spcBef>
              <a:defRPr sz="1800"/>
            </a:pPr>
            <a:r>
              <a:rPr sz="1100">
                <a:latin typeface="Verdana"/>
                <a:ea typeface="Verdana"/>
                <a:cs typeface="Verdana"/>
                <a:sym typeface="Verdana"/>
              </a:rPr>
              <a:t>Service Registry:  Eureka (not any others, need something that “just works” for devs</a:t>
            </a:r>
          </a:p>
          <a:p>
            <a:pPr lvl="0" defTabSz="914400">
              <a:spcBef>
                <a:spcPts val="1200"/>
              </a:spcBef>
              <a:defRPr sz="1800"/>
            </a:pPr>
            <a:r>
              <a:rPr sz="1100">
                <a:latin typeface="Verdana"/>
                <a:ea typeface="Verdana"/>
                <a:cs typeface="Verdana"/>
                <a:sym typeface="Verdana"/>
              </a:rPr>
              <a:t>Config Server – can use SVN, Git</a:t>
            </a:r>
          </a:p>
          <a:p>
            <a:pPr lvl="0" defTabSz="914400">
              <a:spcBef>
                <a:spcPts val="1200"/>
              </a:spcBef>
              <a:defRPr sz="1800"/>
            </a:pPr>
            <a:r>
              <a:rPr sz="1100">
                <a:latin typeface="Verdana"/>
                <a:ea typeface="Verdana"/>
                <a:cs typeface="Verdana"/>
                <a:sym typeface="Verdana"/>
              </a:rPr>
              <a:t>Circuit Breaker – Hystrix Dashboard + turbine.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1" name="Shape 1691"/>
          <p:cNvSpPr>
            <a:spLocks noGrp="1" noRot="1" noChangeAspect="1"/>
          </p:cNvSpPr>
          <p:nvPr>
            <p:ph type="sldImg"/>
          </p:nvPr>
        </p:nvSpPr>
        <p:spPr>
          <a:prstGeom prst="rect">
            <a:avLst/>
          </a:prstGeom>
        </p:spPr>
        <p:txBody>
          <a:bodyPr/>
          <a:lstStyle/>
          <a:p>
            <a:pPr lvl="0"/>
            <a:endParaRPr/>
          </a:p>
        </p:txBody>
      </p:sp>
      <p:sp>
        <p:nvSpPr>
          <p:cNvPr id="1692" name="Shape 1692"/>
          <p:cNvSpPr>
            <a:spLocks noGrp="1"/>
          </p:cNvSpPr>
          <p:nvPr>
            <p:ph type="body" sz="quarter" idx="1"/>
          </p:nvPr>
        </p:nvSpPr>
        <p:spPr>
          <a:prstGeom prst="rect">
            <a:avLst/>
          </a:prstGeom>
        </p:spPr>
        <p:txBody>
          <a:bodyPr/>
          <a:lstStyle/>
          <a:p>
            <a:pPr lvl="0" defTabSz="914400">
              <a:spcBef>
                <a:spcPts val="1200"/>
              </a:spcBef>
              <a:defRPr sz="1800"/>
            </a:pPr>
            <a:r>
              <a:rPr sz="1100">
                <a:latin typeface="Verdana"/>
                <a:ea typeface="Verdana"/>
                <a:cs typeface="Verdana"/>
                <a:sym typeface="Verdana"/>
              </a:rPr>
              <a:t>ONE CLICK INSTALL</a:t>
            </a:r>
          </a:p>
          <a:p>
            <a:pPr lvl="0" defTabSz="914400">
              <a:spcBef>
                <a:spcPts val="1200"/>
              </a:spcBef>
              <a:defRPr sz="1800"/>
            </a:pPr>
            <a:endParaRPr sz="1100">
              <a:latin typeface="Verdana"/>
              <a:ea typeface="Verdana"/>
              <a:cs typeface="Verdana"/>
              <a:sym typeface="Verdana"/>
            </a:endParaRPr>
          </a:p>
          <a:p>
            <a:pPr lvl="0" defTabSz="914400">
              <a:spcBef>
                <a:spcPts val="1200"/>
              </a:spcBef>
              <a:defRPr sz="1800"/>
            </a:pPr>
            <a:r>
              <a:rPr sz="1100">
                <a:latin typeface="Verdana"/>
                <a:ea typeface="Verdana"/>
                <a:cs typeface="Verdana"/>
                <a:sym typeface="Verdana"/>
              </a:rPr>
              <a:t>1 config server AI</a:t>
            </a:r>
          </a:p>
          <a:p>
            <a:pPr lvl="0" defTabSz="914400">
              <a:spcBef>
                <a:spcPts val="1200"/>
              </a:spcBef>
              <a:defRPr sz="1800"/>
            </a:pPr>
            <a:r>
              <a:rPr sz="1100">
                <a:latin typeface="Verdana"/>
                <a:ea typeface="Verdana"/>
                <a:cs typeface="Verdana"/>
                <a:sym typeface="Verdana"/>
              </a:rPr>
              <a:t>2 AIs for eureka  (for F/T)</a:t>
            </a:r>
          </a:p>
          <a:p>
            <a:pPr lvl="0" defTabSz="914400">
              <a:spcBef>
                <a:spcPts val="1200"/>
              </a:spcBef>
              <a:defRPr sz="1800"/>
            </a:pPr>
            <a:r>
              <a:rPr sz="1100">
                <a:latin typeface="Verdana"/>
                <a:ea typeface="Verdana"/>
                <a:cs typeface="Verdana"/>
                <a:sym typeface="Verdana"/>
              </a:rPr>
              <a:t>2 Ais for Turbine </a:t>
            </a:r>
          </a:p>
          <a:p>
            <a:pPr lvl="0" defTabSz="914400">
              <a:spcBef>
                <a:spcPts val="1200"/>
              </a:spcBef>
              <a:defRPr sz="1800"/>
            </a:pPr>
            <a:endParaRPr sz="1100">
              <a:latin typeface="Verdana"/>
              <a:ea typeface="Verdana"/>
              <a:cs typeface="Verdana"/>
              <a:sym typeface="Verdana"/>
            </a:endParaRPr>
          </a:p>
          <a:p>
            <a:pPr lvl="0" defTabSz="914400">
              <a:spcBef>
                <a:spcPts val="1200"/>
              </a:spcBef>
              <a:defRPr sz="1800"/>
            </a:pPr>
            <a:r>
              <a:rPr sz="1100">
                <a:latin typeface="Verdana"/>
                <a:ea typeface="Verdana"/>
                <a:cs typeface="Verdana"/>
                <a:sym typeface="Verdana"/>
              </a:rPr>
              <a:t>1 SI for turbine (Rabbit perhaps for pub/sub to hystrix dashboard?)</a:t>
            </a:r>
          </a:p>
          <a:p>
            <a:pPr lvl="0" defTabSz="914400">
              <a:spcBef>
                <a:spcPts val="1200"/>
              </a:spcBef>
              <a:defRPr sz="1800"/>
            </a:pPr>
            <a:r>
              <a:rPr sz="1100">
                <a:latin typeface="Verdana"/>
                <a:ea typeface="Verdana"/>
                <a:cs typeface="Verdana"/>
                <a:sym typeface="Verdana"/>
              </a:rPr>
              <a:t>1 SI for svc broker (mysql)  for config server?</a:t>
            </a:r>
          </a:p>
          <a:p>
            <a:pPr lvl="0" defTabSz="914400">
              <a:spcBef>
                <a:spcPts val="1200"/>
              </a:spcBef>
              <a:defRPr sz="1800"/>
            </a:pPr>
            <a:endParaRPr sz="1100">
              <a:latin typeface="Verdana"/>
              <a:ea typeface="Verdana"/>
              <a:cs typeface="Verdana"/>
              <a:sym typeface="Verdan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232" name="Shape 232"/>
          <p:cNvSpPr>
            <a:spLocks noGrp="1"/>
          </p:cNvSpPr>
          <p:nvPr>
            <p:ph type="body" sz="quarter" idx="1"/>
          </p:nvPr>
        </p:nvSpPr>
        <p:spPr>
          <a:prstGeom prst="rect">
            <a:avLst/>
          </a:prstGeom>
        </p:spPr>
        <p:txBody>
          <a:bodyPr/>
          <a:lstStyle/>
          <a:p>
            <a:pPr marL="240631" lvl="0" indent="-240631">
              <a:buSzPct val="100000"/>
              <a:buChar char="-"/>
              <a:defRPr sz="1800"/>
            </a:pPr>
            <a:r>
              <a:rPr sz="2400"/>
              <a:t>Loosely coupled: Stand-alone. Can come up and down without effecting or needing other components.</a:t>
            </a:r>
          </a:p>
          <a:p>
            <a:pPr marL="240631" lvl="0" indent="-240631">
              <a:buSzPct val="100000"/>
              <a:buChar char="-"/>
              <a:defRPr sz="1800"/>
            </a:pPr>
            <a:r>
              <a:rPr sz="2400"/>
              <a:t>Bounded contexts: How your data is managed. Data models that care about the semantics of the context they’re in. Products, meters, 17 reservations. Not perfect</a:t>
            </a:r>
          </a:p>
          <a:p>
            <a:pPr marL="240631" lvl="0" indent="-240631">
              <a:buSzPct val="100000"/>
              <a:buChar char="-"/>
              <a:defRPr sz="1800"/>
            </a:pPr>
            <a:r>
              <a:rPr sz="2400"/>
              <a:t>Example: Notification Service knows that is has to deliver  a message when there is an event.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267" name="Shape 267"/>
          <p:cNvSpPr>
            <a:spLocks noGrp="1"/>
          </p:cNvSpPr>
          <p:nvPr>
            <p:ph type="body" sz="quarter" idx="1"/>
          </p:nvPr>
        </p:nvSpPr>
        <p:spPr>
          <a:prstGeom prst="rect">
            <a:avLst/>
          </a:prstGeom>
        </p:spPr>
        <p:txBody>
          <a:bodyPr/>
          <a:lstStyle/>
          <a:p>
            <a:pPr lvl="0">
              <a:defRPr sz="1800"/>
            </a:pPr>
            <a:r>
              <a:t>L</a:t>
            </a:r>
            <a:r>
              <a:rPr sz="2200"/>
              <a:t>arge, monolithic enterprise relational DB a layered, monolithic architecture, delivered to the browser.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 name="Shape 600"/>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01" name="Shape 601"/>
          <p:cNvSpPr>
            <a:spLocks noGrp="1"/>
          </p:cNvSpPr>
          <p:nvPr>
            <p:ph type="body" sz="quarter" idx="1"/>
          </p:nvPr>
        </p:nvSpPr>
        <p:spPr>
          <a:prstGeom prst="rect">
            <a:avLst/>
          </a:prstGeom>
        </p:spPr>
        <p:txBody>
          <a:bodyPr/>
          <a:lstStyle/>
          <a:p>
            <a:pPr marL="457200" lvl="0" indent="-457200">
              <a:buSzPct val="100000"/>
              <a:buChar char="•"/>
              <a:defRPr sz="1800"/>
            </a:pPr>
            <a:r>
              <a:rPr sz="2200"/>
              <a:t>REST and message-driven services</a:t>
            </a:r>
          </a:p>
          <a:p>
            <a:pPr marL="457200" lvl="0" indent="-457200">
              <a:buSzPct val="100000"/>
              <a:buChar char="•"/>
              <a:defRPr sz="1800"/>
            </a:pPr>
            <a:r>
              <a:rPr sz="2200"/>
              <a:t>Polyglot persistence, services encapsulate data store semantics</a:t>
            </a:r>
          </a:p>
          <a:p>
            <a:pPr marL="457200" lvl="0" indent="-457200">
              <a:buSzPct val="100000"/>
              <a:buChar char="•"/>
              <a:defRPr sz="1800"/>
            </a:pPr>
            <a:r>
              <a:rPr sz="2200"/>
              <a:t>Diversity of clients acknowledged</a:t>
            </a:r>
          </a:p>
          <a:p>
            <a:pPr marL="457200" lvl="0" indent="-457200">
              <a:buSzPct val="100000"/>
              <a:buChar char="•"/>
              <a:defRPr sz="1800"/>
            </a:pPr>
            <a:r>
              <a:rPr sz="2200"/>
              <a:t>API Gateway for service aggregation, reduce chattiness, protocol translation, reduce latency/round-trips, deal with mobile device fragmentation, build use case/device specific API’s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 name="Shape 62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29" name="Shape 629"/>
          <p:cNvSpPr>
            <a:spLocks noGrp="1"/>
          </p:cNvSpPr>
          <p:nvPr>
            <p:ph type="body" sz="quarter" idx="1"/>
          </p:nvPr>
        </p:nvSpPr>
        <p:spPr>
          <a:prstGeom prst="rect">
            <a:avLst/>
          </a:prstGeom>
        </p:spPr>
        <p:txBody>
          <a:bodyPr/>
          <a:lstStyle/>
          <a:p>
            <a:pPr lvl="0">
              <a:defRPr sz="1800"/>
            </a:pPr>
            <a:r>
              <a:rPr sz="2400"/>
              <a:t>Anyone who doesn’t do this will be fired.  Thank you; have a nice day! </a:t>
            </a:r>
            <a:br>
              <a:rPr sz="2400"/>
            </a:br>
            <a:r>
              <a:rPr sz="2400"/>
              <a:t>Everyone got to work and over the next couple of years, Amazon transformed itself, internally into a service-oriented architecture (SOA), learning a tremendous amount along the way.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 name="Shape 105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1052" name="Shape 1052"/>
          <p:cNvSpPr>
            <a:spLocks noGrp="1"/>
          </p:cNvSpPr>
          <p:nvPr>
            <p:ph type="body" sz="quarter" idx="1"/>
          </p:nvPr>
        </p:nvSpPr>
        <p:spPr>
          <a:prstGeom prst="rect">
            <a:avLst/>
          </a:prstGeom>
        </p:spPr>
        <p:txBody>
          <a:bodyPr/>
          <a:lstStyle/>
          <a:p>
            <a:pPr marL="220578" lvl="0" indent="-220578">
              <a:lnSpc>
                <a:spcPct val="125000"/>
              </a:lnSpc>
              <a:buSzPct val="100000"/>
              <a:buChar char="-"/>
              <a:defRPr sz="1800"/>
            </a:pPr>
            <a:r>
              <a:rPr dirty="0"/>
              <a:t>running more numerous/diverse things, more operations overhead</a:t>
            </a:r>
          </a:p>
          <a:p>
            <a:pPr marL="220578" lvl="0" indent="-220578">
              <a:lnSpc>
                <a:spcPct val="125000"/>
              </a:lnSpc>
              <a:buSzPct val="100000"/>
              <a:buChar char="-"/>
              <a:defRPr sz="1800"/>
            </a:pPr>
            <a:r>
              <a:rPr dirty="0"/>
              <a:t>devops skills required to deliver environments and backing services</a:t>
            </a:r>
          </a:p>
          <a:p>
            <a:pPr marL="220578" lvl="0" indent="-220578">
              <a:lnSpc>
                <a:spcPct val="125000"/>
              </a:lnSpc>
              <a:buSzPct val="100000"/>
              <a:buChar char="-"/>
              <a:defRPr sz="1800"/>
            </a:pPr>
            <a:r>
              <a:rPr dirty="0"/>
              <a:t>compiler can’t help us with module integration</a:t>
            </a:r>
          </a:p>
          <a:p>
            <a:pPr marL="220578" lvl="0" indent="-220578">
              <a:lnSpc>
                <a:spcPct val="125000"/>
              </a:lnSpc>
              <a:buSzPct val="100000"/>
              <a:buChar char="-"/>
              <a:defRPr sz="1800"/>
            </a:pPr>
            <a:r>
              <a:rPr dirty="0"/>
              <a:t>how do we (or do we even) attempt to share libraries?</a:t>
            </a:r>
          </a:p>
          <a:p>
            <a:pPr marL="220578" lvl="0" indent="-220578">
              <a:lnSpc>
                <a:spcPct val="125000"/>
              </a:lnSpc>
              <a:buSzPct val="100000"/>
              <a:buChar char="-"/>
              <a:defRPr sz="1800"/>
            </a:pPr>
            <a:r>
              <a:rPr dirty="0"/>
              <a:t>distributed systems are hard</a:t>
            </a:r>
          </a:p>
          <a:p>
            <a:pPr marL="220578" lvl="0" indent="-220578">
              <a:lnSpc>
                <a:spcPct val="125000"/>
              </a:lnSpc>
              <a:buSzPct val="100000"/>
              <a:buChar char="-"/>
              <a:defRPr sz="1800"/>
            </a:pPr>
            <a:r>
              <a:rPr dirty="0"/>
              <a:t>asynchronous interactions (common in microservices as you’ll see) are harder than synchronous ones</a:t>
            </a:r>
          </a:p>
          <a:p>
            <a:pPr marL="220578" lvl="0" indent="-220578">
              <a:lnSpc>
                <a:spcPct val="125000"/>
              </a:lnSpc>
              <a:buSzPct val="100000"/>
              <a:buChar char="-"/>
              <a:defRPr sz="1800"/>
            </a:pPr>
            <a:r>
              <a:rPr dirty="0"/>
              <a:t>testing all of this is harder!</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1" name="Shape 106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1062" name="Shape 1062"/>
          <p:cNvSpPr>
            <a:spLocks noGrp="1"/>
          </p:cNvSpPr>
          <p:nvPr>
            <p:ph type="body" sz="quarter" idx="1"/>
          </p:nvPr>
        </p:nvSpPr>
        <p:spPr>
          <a:prstGeom prst="rect">
            <a:avLst/>
          </a:prstGeom>
        </p:spPr>
        <p:txBody>
          <a:bodyPr/>
          <a:lstStyle/>
          <a:p>
            <a:pPr marL="240631" lvl="0" indent="-240631">
              <a:lnSpc>
                <a:spcPct val="125000"/>
              </a:lnSpc>
              <a:buSzPct val="100000"/>
              <a:buChar char="-"/>
              <a:defRPr sz="1800"/>
            </a:pPr>
            <a:r>
              <a:rPr sz="2400"/>
              <a:t>have to be able to spin up new application environments and backing services quickly</a:t>
            </a:r>
          </a:p>
          <a:p>
            <a:pPr marL="240631" lvl="0" indent="-240631">
              <a:lnSpc>
                <a:spcPct val="125000"/>
              </a:lnSpc>
              <a:buSzPct val="100000"/>
              <a:buChar char="-"/>
              <a:defRPr sz="1800"/>
            </a:pPr>
            <a:r>
              <a:rPr sz="2400"/>
              <a:t>monitoring needed b/c distributed systems hard to test exhaustively</a:t>
            </a:r>
          </a:p>
          <a:p>
            <a:pPr marL="240631" lvl="0" indent="-240631">
              <a:lnSpc>
                <a:spcPct val="125000"/>
              </a:lnSpc>
              <a:buSzPct val="100000"/>
              <a:buChar char="-"/>
              <a:defRPr sz="1800"/>
            </a:pPr>
            <a:r>
              <a:rPr sz="2400"/>
              <a:t>have to be able to deploy apps quickly to respond to discoveries in monitoring</a:t>
            </a:r>
          </a:p>
          <a:p>
            <a:pPr marL="240631" lvl="0" indent="-240631">
              <a:lnSpc>
                <a:spcPct val="125000"/>
              </a:lnSpc>
              <a:buSzPct val="100000"/>
              <a:buChar char="-"/>
              <a:defRPr sz="1800"/>
            </a:pPr>
            <a:r>
              <a:rPr sz="2400"/>
              <a:t>requires the type of cross-cutting interactions we talked about in the continuous delivery section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0" name="Shape 1080"/>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1081" name="Shape 1081"/>
          <p:cNvSpPr>
            <a:spLocks noGrp="1"/>
          </p:cNvSpPr>
          <p:nvPr>
            <p:ph type="body" sz="quarter" idx="1"/>
          </p:nvPr>
        </p:nvSpPr>
        <p:spPr>
          <a:prstGeom prst="rect">
            <a:avLst/>
          </a:prstGeom>
        </p:spPr>
        <p:txBody>
          <a:bodyPr/>
          <a:lstStyle/>
          <a:p>
            <a:pPr lvl="0">
              <a:lnSpc>
                <a:spcPct val="125000"/>
              </a:lnSpc>
              <a:defRPr sz="1800"/>
            </a:pPr>
            <a:r>
              <a:rPr sz="2400"/>
              <a:t>So what do we want out of the platform and how does CF do it?</a:t>
            </a:r>
          </a:p>
          <a:p>
            <a:pPr lvl="0">
              <a:lnSpc>
                <a:spcPct val="125000"/>
              </a:lnSpc>
              <a:defRPr sz="1800"/>
            </a:pPr>
            <a:endParaRPr sz="2400"/>
          </a:p>
          <a:p>
            <a:pPr lvl="0">
              <a:lnSpc>
                <a:spcPct val="125000"/>
              </a:lnSpc>
              <a:defRPr sz="1800"/>
            </a:pPr>
            <a:r>
              <a:rPr sz="2400"/>
              <a:t>That’s what we just covered in Adam’s presentation.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0" name="Shape 1500"/>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1501" name="Shape 1501"/>
          <p:cNvSpPr>
            <a:spLocks noGrp="1"/>
          </p:cNvSpPr>
          <p:nvPr>
            <p:ph type="body" sz="quarter" idx="1"/>
          </p:nvPr>
        </p:nvSpPr>
        <p:spPr>
          <a:prstGeom prst="rect">
            <a:avLst/>
          </a:prstGeom>
        </p:spPr>
        <p:txBody>
          <a:bodyPr/>
          <a:lstStyle>
            <a:lvl1pPr>
              <a:lnSpc>
                <a:spcPct val="125000"/>
              </a:lnSpc>
            </a:lvl1pPr>
          </a:lstStyle>
          <a:p>
            <a:pPr lvl="0">
              <a:defRPr sz="1800"/>
            </a:pPr>
            <a:r>
              <a:rPr sz="2400"/>
              <a:t>… Where should you put configuration?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9" name="Shape 9"/>
          <p:cNvSpPr/>
          <p:nvPr/>
        </p:nvSpPr>
        <p:spPr>
          <a:xfrm>
            <a:off x="0" y="4629150"/>
            <a:ext cx="9144000" cy="385765"/>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latin typeface="Arial"/>
                <a:ea typeface="Arial"/>
                <a:cs typeface="Arial"/>
                <a:sym typeface="Arial"/>
              </a:defRPr>
            </a:pPr>
            <a:endParaRPr/>
          </a:p>
        </p:txBody>
      </p:sp>
      <p:sp>
        <p:nvSpPr>
          <p:cNvPr id="10" name="Shape 10"/>
          <p:cNvSpPr/>
          <p:nvPr/>
        </p:nvSpPr>
        <p:spPr>
          <a:xfrm>
            <a:off x="366713" y="50184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latin typeface="Arial"/>
                <a:ea typeface="Arial"/>
                <a:cs typeface="Arial"/>
                <a:sym typeface="Aria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11" name="image.pdf" descr="Pivotal_Logo_white.png"/>
          <p:cNvPicPr/>
          <p:nvPr/>
        </p:nvPicPr>
        <p:blipFill>
          <a:blip r:embed="rId2">
            <a:alphaModFix amt="0"/>
            <a:extLst/>
          </a:blip>
          <a:stretch>
            <a:fillRect/>
          </a:stretch>
        </p:blipFill>
        <p:spPr>
          <a:xfrm>
            <a:off x="7941733" y="4713966"/>
            <a:ext cx="957264" cy="219457"/>
          </a:xfrm>
          <a:prstGeom prst="rect">
            <a:avLst/>
          </a:prstGeom>
          <a:ln w="12700">
            <a:miter lim="400000"/>
          </a:ln>
        </p:spPr>
      </p:pic>
      <p:sp>
        <p:nvSpPr>
          <p:cNvPr id="12" name="Shape 12"/>
          <p:cNvSpPr/>
          <p:nvPr/>
        </p:nvSpPr>
        <p:spPr>
          <a:xfrm>
            <a:off x="0" y="0"/>
            <a:ext cx="9144000" cy="5143500"/>
          </a:xfrm>
          <a:prstGeom prst="rect">
            <a:avLst/>
          </a:prstGeom>
          <a:solidFill/>
          <a:ln w="12700">
            <a:solidFill/>
            <a:round/>
          </a:ln>
        </p:spPr>
        <p:txBody>
          <a:bodyPr lIns="0" tIns="0" rIns="0" bIns="0" anchor="ctr"/>
          <a:lstStyle/>
          <a:p>
            <a:pPr lvl="0" algn="ctr">
              <a:defRPr>
                <a:solidFill>
                  <a:srgbClr val="FFFFFF"/>
                </a:solidFill>
                <a:uFill>
                  <a:solidFill>
                    <a:srgbClr val="FFFFFF"/>
                  </a:solidFill>
                </a:uFill>
                <a:latin typeface="Arial"/>
                <a:ea typeface="Arial"/>
                <a:cs typeface="Arial"/>
                <a:sym typeface="Arial"/>
              </a:defRPr>
            </a:pPr>
            <a:endParaRPr/>
          </a:p>
        </p:txBody>
      </p:sp>
      <p:sp>
        <p:nvSpPr>
          <p:cNvPr id="13" name="Shape 13"/>
          <p:cNvSpPr>
            <a:spLocks noGrp="1"/>
          </p:cNvSpPr>
          <p:nvPr>
            <p:ph type="title"/>
          </p:nvPr>
        </p:nvSpPr>
        <p:spPr>
          <a:xfrm>
            <a:off x="890587" y="0"/>
            <a:ext cx="7620001" cy="2319336"/>
          </a:xfrm>
          <a:prstGeom prst="rect">
            <a:avLst/>
          </a:prstGeom>
        </p:spPr>
        <p:txBody>
          <a:bodyPr anchor="b"/>
          <a:lstStyle>
            <a:lvl1pPr>
              <a:defRPr sz="3600">
                <a:solidFill>
                  <a:srgbClr val="F16F3B"/>
                </a:solidFill>
                <a:uFill>
                  <a:solidFill>
                    <a:srgbClr val="F16F3B"/>
                  </a:solidFill>
                </a:uFill>
              </a:defRPr>
            </a:lvl1pPr>
          </a:lstStyle>
          <a:p>
            <a:pPr lvl="0">
              <a:defRPr sz="1800">
                <a:solidFill>
                  <a:srgbClr val="000000"/>
                </a:solidFill>
                <a:uFillTx/>
              </a:defRPr>
            </a:pPr>
            <a:r>
              <a:rPr sz="3600">
                <a:solidFill>
                  <a:srgbClr val="F16F3B"/>
                </a:solidFill>
                <a:uFill>
                  <a:solidFill>
                    <a:srgbClr val="F16F3B"/>
                  </a:solidFill>
                </a:uFill>
              </a:rPr>
              <a:t>Title Text</a:t>
            </a:r>
          </a:p>
        </p:txBody>
      </p:sp>
      <p:sp>
        <p:nvSpPr>
          <p:cNvPr id="14" name="Shape 14"/>
          <p:cNvSpPr>
            <a:spLocks noGrp="1"/>
          </p:cNvSpPr>
          <p:nvPr>
            <p:ph type="body" idx="1"/>
          </p:nvPr>
        </p:nvSpPr>
        <p:spPr>
          <a:xfrm>
            <a:off x="890587" y="2633384"/>
            <a:ext cx="7620001" cy="2328212"/>
          </a:xfrm>
          <a:prstGeom prst="rect">
            <a:avLst/>
          </a:prstGeom>
        </p:spPr>
        <p:txBody>
          <a:bodyPr numCol="1" spcCol="38100"/>
          <a:lstStyle>
            <a:lvl1pPr marL="0" indent="0">
              <a:spcBef>
                <a:spcPts val="0"/>
              </a:spcBef>
              <a:buClrTx/>
              <a:buSzTx/>
              <a:buFontTx/>
              <a:buNone/>
              <a:defRPr>
                <a:solidFill>
                  <a:srgbClr val="3EA7BC"/>
                </a:solidFill>
                <a:uFill>
                  <a:solidFill>
                    <a:srgbClr val="3EA7BC"/>
                  </a:solidFill>
                </a:uFill>
              </a:defRPr>
            </a:lvl1pPr>
            <a:lvl2pPr marL="0" indent="0">
              <a:spcBef>
                <a:spcPts val="0"/>
              </a:spcBef>
              <a:buClrTx/>
              <a:buSzTx/>
              <a:buFontTx/>
              <a:buNone/>
              <a:defRPr>
                <a:solidFill>
                  <a:srgbClr val="3EA7BC"/>
                </a:solidFill>
                <a:uFill>
                  <a:solidFill>
                    <a:srgbClr val="3EA7BC"/>
                  </a:solidFill>
                </a:uFill>
              </a:defRPr>
            </a:lvl2pPr>
            <a:lvl3pPr marL="0" indent="0">
              <a:spcBef>
                <a:spcPts val="0"/>
              </a:spcBef>
              <a:buClrTx/>
              <a:buSzTx/>
              <a:buFontTx/>
              <a:buNone/>
              <a:defRPr>
                <a:solidFill>
                  <a:srgbClr val="3EA7BC"/>
                </a:solidFill>
                <a:uFill>
                  <a:solidFill>
                    <a:srgbClr val="3EA7BC"/>
                  </a:solidFill>
                </a:uFill>
              </a:defRPr>
            </a:lvl3pPr>
            <a:lvl4pPr marL="0" indent="0">
              <a:spcBef>
                <a:spcPts val="0"/>
              </a:spcBef>
              <a:buClrTx/>
              <a:buSzTx/>
              <a:buFontTx/>
              <a:buNone/>
              <a:defRPr>
                <a:solidFill>
                  <a:srgbClr val="3EA7BC"/>
                </a:solidFill>
                <a:uFill>
                  <a:solidFill>
                    <a:srgbClr val="3EA7BC"/>
                  </a:solidFill>
                </a:uFill>
              </a:defRPr>
            </a:lvl4pPr>
            <a:lvl5pPr marL="0" indent="0">
              <a:spcBef>
                <a:spcPts val="0"/>
              </a:spcBef>
              <a:buClrTx/>
              <a:buSzTx/>
              <a:buFontTx/>
              <a:buNone/>
              <a:defRPr>
                <a:solidFill>
                  <a:srgbClr val="3EA7BC"/>
                </a:solidFill>
                <a:uFill>
                  <a:solidFill>
                    <a:srgbClr val="3EA7BC"/>
                  </a:solidFill>
                </a:uFill>
              </a:defRPr>
            </a:lvl5pPr>
          </a:lstStyle>
          <a:p>
            <a:pPr lvl="0">
              <a:defRPr sz="1800">
                <a:solidFill>
                  <a:srgbClr val="000000"/>
                </a:solidFill>
                <a:uFillTx/>
              </a:defRPr>
            </a:pPr>
            <a:r>
              <a:rPr sz="2400">
                <a:solidFill>
                  <a:srgbClr val="3EA7BC"/>
                </a:solidFill>
                <a:uFill>
                  <a:solidFill>
                    <a:srgbClr val="3EA7BC"/>
                  </a:solidFill>
                </a:uFill>
              </a:rPr>
              <a:t>Body Level One</a:t>
            </a:r>
          </a:p>
          <a:p>
            <a:pPr lvl="1">
              <a:defRPr sz="1800">
                <a:solidFill>
                  <a:srgbClr val="000000"/>
                </a:solidFill>
                <a:uFillTx/>
              </a:defRPr>
            </a:pPr>
            <a:r>
              <a:rPr sz="2400">
                <a:solidFill>
                  <a:srgbClr val="3EA7BC"/>
                </a:solidFill>
                <a:uFill>
                  <a:solidFill>
                    <a:srgbClr val="3EA7BC"/>
                  </a:solidFill>
                </a:uFill>
              </a:rPr>
              <a:t>Body Level Two</a:t>
            </a:r>
          </a:p>
          <a:p>
            <a:pPr lvl="2">
              <a:defRPr sz="1800">
                <a:solidFill>
                  <a:srgbClr val="000000"/>
                </a:solidFill>
                <a:uFillTx/>
              </a:defRPr>
            </a:pPr>
            <a:r>
              <a:rPr sz="2400">
                <a:solidFill>
                  <a:srgbClr val="3EA7BC"/>
                </a:solidFill>
                <a:uFill>
                  <a:solidFill>
                    <a:srgbClr val="3EA7BC"/>
                  </a:solidFill>
                </a:uFill>
              </a:rPr>
              <a:t>Body Level Three</a:t>
            </a:r>
          </a:p>
          <a:p>
            <a:pPr lvl="3">
              <a:defRPr sz="1800">
                <a:solidFill>
                  <a:srgbClr val="000000"/>
                </a:solidFill>
                <a:uFillTx/>
              </a:defRPr>
            </a:pPr>
            <a:r>
              <a:rPr sz="2400">
                <a:solidFill>
                  <a:srgbClr val="3EA7BC"/>
                </a:solidFill>
                <a:uFill>
                  <a:solidFill>
                    <a:srgbClr val="3EA7BC"/>
                  </a:solidFill>
                </a:uFill>
              </a:rPr>
              <a:t>Body Level Four</a:t>
            </a:r>
          </a:p>
          <a:p>
            <a:pPr lvl="4">
              <a:defRPr sz="1800">
                <a:solidFill>
                  <a:srgbClr val="000000"/>
                </a:solidFill>
                <a:uFillTx/>
              </a:defRPr>
            </a:pPr>
            <a:r>
              <a:rPr sz="2400">
                <a:solidFill>
                  <a:srgbClr val="3EA7BC"/>
                </a:solidFill>
                <a:uFill>
                  <a:solidFill>
                    <a:srgbClr val="3EA7BC"/>
                  </a:solidFill>
                </a:uFill>
              </a:rPr>
              <a:t>Body Level Five</a:t>
            </a:r>
          </a:p>
        </p:txBody>
      </p:sp>
      <p:sp>
        <p:nvSpPr>
          <p:cNvPr id="15" name="Shape 15"/>
          <p:cNvSpPr/>
          <p:nvPr/>
        </p:nvSpPr>
        <p:spPr>
          <a:xfrm>
            <a:off x="0" y="4629150"/>
            <a:ext cx="9144000" cy="385765"/>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latin typeface="Arial"/>
                <a:ea typeface="Arial"/>
                <a:cs typeface="Arial"/>
                <a:sym typeface="Arial"/>
              </a:defRPr>
            </a:pPr>
            <a:endParaRPr/>
          </a:p>
        </p:txBody>
      </p:sp>
      <p:sp>
        <p:nvSpPr>
          <p:cNvPr id="16" name="Shape 16"/>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latin typeface="Arial"/>
                <a:ea typeface="Arial"/>
                <a:cs typeface="Arial"/>
                <a:sym typeface="Aria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sp>
        <p:nvSpPr>
          <p:cNvPr id="17" name="Shape 17"/>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18" name="image1.png"/>
          <p:cNvPicPr/>
          <p:nvPr/>
        </p:nvPicPr>
        <p:blipFill>
          <a:blip r:embed="rId3">
            <a:extLst/>
          </a:blip>
          <a:stretch>
            <a:fillRect/>
          </a:stretch>
        </p:blipFill>
        <p:spPr>
          <a:xfrm>
            <a:off x="7937764" y="4709393"/>
            <a:ext cx="965202" cy="228602"/>
          </a:xfrm>
          <a:prstGeom prst="rect">
            <a:avLst/>
          </a:prstGeom>
          <a:ln w="12700">
            <a:miter lim="400000"/>
          </a:ln>
        </p:spPr>
      </p:pic>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79" name="Shape 79"/>
          <p:cNvSpPr/>
          <p:nvPr/>
        </p:nvSpPr>
        <p:spPr>
          <a:xfrm>
            <a:off x="0" y="4629150"/>
            <a:ext cx="9144000" cy="385765"/>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latin typeface="Arial"/>
                <a:ea typeface="Arial"/>
                <a:cs typeface="Arial"/>
                <a:sym typeface="Arial"/>
              </a:defRPr>
            </a:pPr>
            <a:endParaRPr/>
          </a:p>
        </p:txBody>
      </p:sp>
      <p:sp>
        <p:nvSpPr>
          <p:cNvPr id="80" name="Shape 80"/>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latin typeface="Arial"/>
                <a:ea typeface="Arial"/>
                <a:cs typeface="Arial"/>
                <a:sym typeface="Aria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81" name="image1.png"/>
          <p:cNvPicPr/>
          <p:nvPr/>
        </p:nvPicPr>
        <p:blipFill>
          <a:blip r:embed="rId2">
            <a:extLst/>
          </a:blip>
          <a:stretch>
            <a:fillRect/>
          </a:stretch>
        </p:blipFill>
        <p:spPr>
          <a:xfrm>
            <a:off x="7937764" y="4709393"/>
            <a:ext cx="965202" cy="228602"/>
          </a:xfrm>
          <a:prstGeom prst="rect">
            <a:avLst/>
          </a:prstGeom>
          <a:ln w="12700">
            <a:miter lim="400000"/>
          </a:ln>
        </p:spPr>
      </p:pic>
      <p:sp>
        <p:nvSpPr>
          <p:cNvPr id="82" name="Shape 82"/>
          <p:cNvSpPr>
            <a:spLocks noGrp="1"/>
          </p:cNvSpPr>
          <p:nvPr>
            <p:ph type="title"/>
          </p:nvPr>
        </p:nvSpPr>
        <p:spPr>
          <a:xfrm>
            <a:off x="366713" y="325438"/>
            <a:ext cx="8410576" cy="1503362"/>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83" name="Shape 83"/>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85" name="Shape 85"/>
          <p:cNvSpPr/>
          <p:nvPr/>
        </p:nvSpPr>
        <p:spPr>
          <a:xfrm>
            <a:off x="0" y="4629150"/>
            <a:ext cx="9144000" cy="385765"/>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latin typeface="Arial"/>
                <a:ea typeface="Arial"/>
                <a:cs typeface="Arial"/>
                <a:sym typeface="Arial"/>
              </a:defRPr>
            </a:pPr>
            <a:endParaRPr/>
          </a:p>
        </p:txBody>
      </p:sp>
      <p:sp>
        <p:nvSpPr>
          <p:cNvPr id="86" name="Shape 86"/>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latin typeface="Arial"/>
                <a:ea typeface="Arial"/>
                <a:cs typeface="Arial"/>
                <a:sym typeface="Aria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87" name="image1.png"/>
          <p:cNvPicPr/>
          <p:nvPr/>
        </p:nvPicPr>
        <p:blipFill>
          <a:blip r:embed="rId2">
            <a:extLst/>
          </a:blip>
          <a:stretch>
            <a:fillRect/>
          </a:stretch>
        </p:blipFill>
        <p:spPr>
          <a:xfrm>
            <a:off x="7937764" y="4709393"/>
            <a:ext cx="965202" cy="228602"/>
          </a:xfrm>
          <a:prstGeom prst="rect">
            <a:avLst/>
          </a:prstGeom>
          <a:ln w="12700">
            <a:miter lim="400000"/>
          </a:ln>
        </p:spPr>
      </p:pic>
      <p:sp>
        <p:nvSpPr>
          <p:cNvPr id="88" name="Shape 88"/>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89" name="Shape 89"/>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90" name="Shape 90"/>
          <p:cNvSpPr>
            <a:spLocks noGrp="1"/>
          </p:cNvSpPr>
          <p:nvPr>
            <p:ph type="body" idx="1"/>
          </p:nvPr>
        </p:nvSpPr>
        <p:spPr>
          <a:prstGeom prst="rect">
            <a:avLst/>
          </a:prstGeom>
        </p:spPr>
        <p:txBody>
          <a:bodyPr numCol="1" spcCol="38100"/>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nd Placeholder">
    <p:spTree>
      <p:nvGrpSpPr>
        <p:cNvPr id="1" name=""/>
        <p:cNvGrpSpPr/>
        <p:nvPr/>
      </p:nvGrpSpPr>
      <p:grpSpPr>
        <a:xfrm>
          <a:off x="0" y="0"/>
          <a:ext cx="0" cy="0"/>
          <a:chOff x="0" y="0"/>
          <a:chExt cx="0" cy="0"/>
        </a:xfrm>
      </p:grpSpPr>
      <p:sp>
        <p:nvSpPr>
          <p:cNvPr id="92" name="Shape 92"/>
          <p:cNvSpPr/>
          <p:nvPr/>
        </p:nvSpPr>
        <p:spPr>
          <a:xfrm>
            <a:off x="0" y="4629150"/>
            <a:ext cx="9144000" cy="385765"/>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latin typeface="Arial"/>
                <a:ea typeface="Arial"/>
                <a:cs typeface="Arial"/>
                <a:sym typeface="Arial"/>
              </a:defRPr>
            </a:pPr>
            <a:endParaRPr/>
          </a:p>
        </p:txBody>
      </p:sp>
      <p:sp>
        <p:nvSpPr>
          <p:cNvPr id="93" name="Shape 93"/>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latin typeface="Arial"/>
                <a:ea typeface="Arial"/>
                <a:cs typeface="Arial"/>
                <a:sym typeface="Aria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94" name="image1.png"/>
          <p:cNvPicPr/>
          <p:nvPr/>
        </p:nvPicPr>
        <p:blipFill>
          <a:blip r:embed="rId2">
            <a:extLst/>
          </a:blip>
          <a:stretch>
            <a:fillRect/>
          </a:stretch>
        </p:blipFill>
        <p:spPr>
          <a:xfrm>
            <a:off x="7937764" y="4709393"/>
            <a:ext cx="965202" cy="228602"/>
          </a:xfrm>
          <a:prstGeom prst="rect">
            <a:avLst/>
          </a:prstGeom>
          <a:ln w="12700">
            <a:miter lim="400000"/>
          </a:ln>
        </p:spPr>
      </p:pic>
      <p:sp>
        <p:nvSpPr>
          <p:cNvPr id="95" name="Shape 95"/>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96" name="Shape 96"/>
          <p:cNvSpPr>
            <a:spLocks noGrp="1"/>
          </p:cNvSpPr>
          <p:nvPr>
            <p:ph type="title"/>
          </p:nvPr>
        </p:nvSpPr>
        <p:spPr>
          <a:xfrm>
            <a:off x="366713" y="325438"/>
            <a:ext cx="8410576" cy="1503362"/>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wo Columns">
    <p:spTree>
      <p:nvGrpSpPr>
        <p:cNvPr id="1" name=""/>
        <p:cNvGrpSpPr/>
        <p:nvPr/>
      </p:nvGrpSpPr>
      <p:grpSpPr>
        <a:xfrm>
          <a:off x="0" y="0"/>
          <a:ext cx="0" cy="0"/>
          <a:chOff x="0" y="0"/>
          <a:chExt cx="0" cy="0"/>
        </a:xfrm>
      </p:grpSpPr>
      <p:sp>
        <p:nvSpPr>
          <p:cNvPr id="109" name="Shape 109"/>
          <p:cNvSpPr/>
          <p:nvPr/>
        </p:nvSpPr>
        <p:spPr>
          <a:xfrm>
            <a:off x="0" y="4629150"/>
            <a:ext cx="9144000" cy="385765"/>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latin typeface="Arial"/>
                <a:ea typeface="Arial"/>
                <a:cs typeface="Arial"/>
                <a:sym typeface="Arial"/>
              </a:defRPr>
            </a:pPr>
            <a:endParaRPr/>
          </a:p>
        </p:txBody>
      </p:sp>
      <p:sp>
        <p:nvSpPr>
          <p:cNvPr id="110" name="Shape 110"/>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111" name="Shape 111"/>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112" name="Shape 112"/>
          <p:cNvSpPr>
            <a:spLocks noGrp="1"/>
          </p:cNvSpPr>
          <p:nvPr>
            <p:ph type="body" idx="1"/>
          </p:nvPr>
        </p:nvSpPr>
        <p:spPr>
          <a:prstGeom prst="rect">
            <a:avLst/>
          </a:prstGeom>
        </p:spPr>
        <p:txBody>
          <a:bodyPr/>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sp>
        <p:nvSpPr>
          <p:cNvPr id="113" name="Shape 113"/>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latin typeface="Arial"/>
                <a:ea typeface="Arial"/>
                <a:cs typeface="Arial"/>
                <a:sym typeface="Aria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114" name="image1.png"/>
          <p:cNvPicPr/>
          <p:nvPr/>
        </p:nvPicPr>
        <p:blipFill>
          <a:blip r:embed="rId2">
            <a:extLst/>
          </a:blip>
          <a:stretch>
            <a:fillRect/>
          </a:stretch>
        </p:blipFill>
        <p:spPr>
          <a:xfrm>
            <a:off x="7937764" y="4709393"/>
            <a:ext cx="965202" cy="228602"/>
          </a:xfrm>
          <a:prstGeom prst="rect">
            <a:avLst/>
          </a:prstGeom>
          <a:ln w="12700">
            <a:miter lim="400000"/>
          </a:ln>
        </p:spPr>
      </p:pic>
    </p:spTree>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Footer Bar Only">
    <p:spTree>
      <p:nvGrpSpPr>
        <p:cNvPr id="1" name=""/>
        <p:cNvGrpSpPr/>
        <p:nvPr/>
      </p:nvGrpSpPr>
      <p:grpSpPr>
        <a:xfrm>
          <a:off x="0" y="0"/>
          <a:ext cx="0" cy="0"/>
          <a:chOff x="0" y="0"/>
          <a:chExt cx="0" cy="0"/>
        </a:xfrm>
      </p:grpSpPr>
      <p:sp>
        <p:nvSpPr>
          <p:cNvPr id="116" name="Shape 116"/>
          <p:cNvSpPr/>
          <p:nvPr/>
        </p:nvSpPr>
        <p:spPr>
          <a:xfrm>
            <a:off x="0" y="4629150"/>
            <a:ext cx="9144000" cy="385765"/>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latin typeface="Arial"/>
                <a:ea typeface="Arial"/>
                <a:cs typeface="Arial"/>
                <a:sym typeface="Arial"/>
              </a:defRPr>
            </a:pPr>
            <a:endParaRPr/>
          </a:p>
        </p:txBody>
      </p:sp>
      <p:sp>
        <p:nvSpPr>
          <p:cNvPr id="117" name="Shape 117"/>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latin typeface="Arial"/>
                <a:ea typeface="Arial"/>
                <a:cs typeface="Arial"/>
                <a:sym typeface="Aria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118" name="image1.png"/>
          <p:cNvPicPr/>
          <p:nvPr/>
        </p:nvPicPr>
        <p:blipFill>
          <a:blip r:embed="rId2">
            <a:extLst/>
          </a:blip>
          <a:stretch>
            <a:fillRect/>
          </a:stretch>
        </p:blipFill>
        <p:spPr>
          <a:xfrm>
            <a:off x="7937764" y="4709393"/>
            <a:ext cx="965202" cy="228602"/>
          </a:xfrm>
          <a:prstGeom prst="rect">
            <a:avLst/>
          </a:prstGeom>
          <a:ln w="12700">
            <a:miter lim="400000"/>
          </a:ln>
        </p:spPr>
      </p:pic>
      <p:sp>
        <p:nvSpPr>
          <p:cNvPr id="119" name="Shape 119"/>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2015 Footer bar only">
    <p:spTree>
      <p:nvGrpSpPr>
        <p:cNvPr id="1" name=""/>
        <p:cNvGrpSpPr/>
        <p:nvPr/>
      </p:nvGrpSpPr>
      <p:grpSpPr>
        <a:xfrm>
          <a:off x="0" y="0"/>
          <a:ext cx="0" cy="0"/>
          <a:chOff x="0" y="0"/>
          <a:chExt cx="0" cy="0"/>
        </a:xfrm>
      </p:grpSpPr>
      <p:sp>
        <p:nvSpPr>
          <p:cNvPr id="121" name="Shape 121"/>
          <p:cNvSpPr/>
          <p:nvPr/>
        </p:nvSpPr>
        <p:spPr>
          <a:xfrm>
            <a:off x="0" y="4629150"/>
            <a:ext cx="9144000" cy="385764"/>
          </a:xfrm>
          <a:prstGeom prst="rect">
            <a:avLst/>
          </a:prstGeom>
          <a:solidFill>
            <a:srgbClr val="00786E"/>
          </a:solidFill>
          <a:ln w="12700">
            <a:miter lim="400000"/>
          </a:ln>
        </p:spPr>
        <p:txBody>
          <a:bodyPr lIns="45719" rIns="45719" anchor="ctr"/>
          <a:lstStyle/>
          <a:p>
            <a:pPr lvl="0">
              <a:defRPr>
                <a:solidFill>
                  <a:srgbClr val="FFFFFF"/>
                </a:solidFill>
                <a:uFillTx/>
                <a:latin typeface="Arial"/>
                <a:ea typeface="Arial"/>
                <a:cs typeface="Arial"/>
                <a:sym typeface="Arial"/>
              </a:defRPr>
            </a:pPr>
            <a:endParaRPr/>
          </a:p>
        </p:txBody>
      </p:sp>
      <p:sp>
        <p:nvSpPr>
          <p:cNvPr id="122" name="Shape 122"/>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Tx/>
                <a:latin typeface="Arial"/>
                <a:ea typeface="Arial"/>
                <a:cs typeface="Arial"/>
                <a:sym typeface="Arial"/>
              </a:defRPr>
            </a:lvl1pPr>
          </a:lstStyle>
          <a:p>
            <a:pPr lvl="0">
              <a:defRPr sz="1800">
                <a:solidFill>
                  <a:srgbClr val="000000"/>
                </a:solidFill>
              </a:defRPr>
            </a:pPr>
            <a:r>
              <a:rPr sz="600">
                <a:solidFill>
                  <a:srgbClr val="808080"/>
                </a:solidFill>
              </a:rPr>
              <a:t>© 2015 Pivotal Software, Inc.  All rights reserved.</a:t>
            </a:r>
          </a:p>
        </p:txBody>
      </p:sp>
      <p:pic>
        <p:nvPicPr>
          <p:cNvPr id="123" name="image1.png" descr="Pivotal_White.png"/>
          <p:cNvPicPr/>
          <p:nvPr/>
        </p:nvPicPr>
        <p:blipFill>
          <a:blip r:embed="rId2" cstate="print">
            <a:extLst>
              <a:ext uri="{28A0092B-C50C-407E-A947-70E740481C1C}">
                <a14:useLocalDpi xmlns:a14="http://schemas.microsoft.com/office/drawing/2010/main"/>
              </a:ext>
            </a:extLst>
          </a:blip>
          <a:srcRect/>
          <a:stretch>
            <a:fillRect/>
          </a:stretch>
        </p:blipFill>
        <p:spPr>
          <a:xfrm>
            <a:off x="7926754" y="4642512"/>
            <a:ext cx="997235" cy="329675"/>
          </a:xfrm>
          <a:prstGeom prst="rect">
            <a:avLst/>
          </a:prstGeom>
          <a:ln w="12700">
            <a:miter lim="400000"/>
          </a:ln>
        </p:spPr>
      </p:pic>
      <p:sp>
        <p:nvSpPr>
          <p:cNvPr id="124" name="Shape 124"/>
          <p:cNvSpPr>
            <a:spLocks noGrp="1"/>
          </p:cNvSpPr>
          <p:nvPr>
            <p:ph type="sldNum" sz="quarter" idx="2"/>
          </p:nvPr>
        </p:nvSpPr>
        <p:spPr>
          <a:xfrm>
            <a:off x="8757443" y="4968041"/>
            <a:ext cx="373857" cy="202417"/>
          </a:xfrm>
          <a:prstGeom prst="rect">
            <a:avLst/>
          </a:prstGeom>
        </p:spPr>
        <p:txBody>
          <a:bodyPr lIns="45719" tIns="45719" rIns="45719" bIns="45719" anchor="ctr"/>
          <a:lstStyle>
            <a:lvl1pPr>
              <a:defRPr>
                <a:solidFill>
                  <a:srgbClr val="4D4D4D"/>
                </a:solidFill>
                <a:uFillTx/>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Divider 2">
    <p:spTree>
      <p:nvGrpSpPr>
        <p:cNvPr id="1" name=""/>
        <p:cNvGrpSpPr/>
        <p:nvPr/>
      </p:nvGrpSpPr>
      <p:grpSpPr>
        <a:xfrm>
          <a:off x="0" y="0"/>
          <a:ext cx="0" cy="0"/>
          <a:chOff x="0" y="0"/>
          <a:chExt cx="0" cy="0"/>
        </a:xfrm>
      </p:grpSpPr>
      <p:sp>
        <p:nvSpPr>
          <p:cNvPr id="126" name="Shape 126"/>
          <p:cNvSpPr/>
          <p:nvPr/>
        </p:nvSpPr>
        <p:spPr>
          <a:xfrm>
            <a:off x="0" y="4629150"/>
            <a:ext cx="9144000" cy="385764"/>
          </a:xfrm>
          <a:prstGeom prst="rect">
            <a:avLst/>
          </a:prstGeom>
          <a:solidFill>
            <a:srgbClr val="00786E"/>
          </a:solidFill>
          <a:ln w="12700">
            <a:miter lim="400000"/>
          </a:ln>
        </p:spPr>
        <p:txBody>
          <a:bodyPr lIns="45719" rIns="45719" anchor="ctr"/>
          <a:lstStyle/>
          <a:p>
            <a:pPr lvl="0">
              <a:defRPr>
                <a:solidFill>
                  <a:srgbClr val="FFFFFF"/>
                </a:solidFill>
                <a:uFill>
                  <a:solidFill>
                    <a:srgbClr val="FFFFFF"/>
                  </a:solidFill>
                </a:uFill>
                <a:latin typeface="Arial"/>
                <a:ea typeface="Arial"/>
                <a:cs typeface="Arial"/>
                <a:sym typeface="Arial"/>
              </a:defRPr>
            </a:pPr>
            <a:endParaRPr/>
          </a:p>
        </p:txBody>
      </p:sp>
      <p:sp>
        <p:nvSpPr>
          <p:cNvPr id="127" name="Shape 127"/>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
        <p:nvSpPr>
          <p:cNvPr id="128" name="Shape 128"/>
          <p:cNvSpPr/>
          <p:nvPr/>
        </p:nvSpPr>
        <p:spPr>
          <a:xfrm>
            <a:off x="0" y="0"/>
            <a:ext cx="9144000" cy="2168501"/>
          </a:xfrm>
          <a:prstGeom prst="rect">
            <a:avLst/>
          </a:prstGeom>
          <a:gradFill>
            <a:gsLst>
              <a:gs pos="0">
                <a:srgbClr val="FFFFFF"/>
              </a:gs>
              <a:gs pos="100000">
                <a:srgbClr val="BFBFBF">
                  <a:alpha val="61000"/>
                </a:srgbClr>
              </a:gs>
            </a:gsLst>
            <a:lin ang="16200000"/>
          </a:gradFill>
          <a:ln w="12700">
            <a:miter lim="400000"/>
          </a:ln>
        </p:spPr>
        <p:txBody>
          <a:bodyPr lIns="45719" rIns="45719" anchor="ctr"/>
          <a:lstStyle/>
          <a:p>
            <a:pPr lvl="0" algn="ctr">
              <a:defRPr>
                <a:latin typeface="Arial"/>
                <a:ea typeface="Arial"/>
                <a:cs typeface="Arial"/>
                <a:sym typeface="Arial"/>
              </a:defRPr>
            </a:pPr>
            <a:endParaRPr/>
          </a:p>
        </p:txBody>
      </p:sp>
      <p:sp>
        <p:nvSpPr>
          <p:cNvPr id="129" name="Shape 129"/>
          <p:cNvSpPr>
            <a:spLocks noGrp="1"/>
          </p:cNvSpPr>
          <p:nvPr>
            <p:ph type="title"/>
          </p:nvPr>
        </p:nvSpPr>
        <p:spPr>
          <a:xfrm>
            <a:off x="150097" y="1702996"/>
            <a:ext cx="8843806" cy="931010"/>
          </a:xfrm>
          <a:prstGeom prst="rect">
            <a:avLst/>
          </a:prstGeom>
        </p:spPr>
        <p:txBody>
          <a:bodyPr anchor="b"/>
          <a:lstStyle>
            <a:lvl1pPr algn="ctr">
              <a:defRPr sz="5700"/>
            </a:lvl1pPr>
          </a:lstStyle>
          <a:p>
            <a:pPr lvl="0">
              <a:defRPr sz="1800">
                <a:solidFill>
                  <a:srgbClr val="000000"/>
                </a:solidFill>
                <a:uFillTx/>
              </a:defRPr>
            </a:pPr>
            <a:r>
              <a:rPr sz="5700">
                <a:solidFill>
                  <a:srgbClr val="008881"/>
                </a:solidFill>
                <a:uFill>
                  <a:solidFill>
                    <a:srgbClr val="008881"/>
                  </a:solidFill>
                </a:uFill>
              </a:rPr>
              <a:t>Title Text</a:t>
            </a:r>
          </a:p>
        </p:txBody>
      </p:sp>
      <p:sp>
        <p:nvSpPr>
          <p:cNvPr id="130" name="Shape 130"/>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latin typeface="Arial"/>
                <a:ea typeface="Arial"/>
                <a:cs typeface="Arial"/>
                <a:sym typeface="Aria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131"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Title and Placeholder">
    <p:spTree>
      <p:nvGrpSpPr>
        <p:cNvPr id="1" name=""/>
        <p:cNvGrpSpPr/>
        <p:nvPr/>
      </p:nvGrpSpPr>
      <p:grpSpPr>
        <a:xfrm>
          <a:off x="0" y="0"/>
          <a:ext cx="0" cy="0"/>
          <a:chOff x="0" y="0"/>
          <a:chExt cx="0" cy="0"/>
        </a:xfrm>
      </p:grpSpPr>
      <p:sp>
        <p:nvSpPr>
          <p:cNvPr id="133" name="Shape 133"/>
          <p:cNvSpPr/>
          <p:nvPr/>
        </p:nvSpPr>
        <p:spPr>
          <a:xfrm>
            <a:off x="0" y="4629150"/>
            <a:ext cx="9144000" cy="385764"/>
          </a:xfrm>
          <a:prstGeom prst="rect">
            <a:avLst/>
          </a:prstGeom>
          <a:solidFill>
            <a:srgbClr val="00786E"/>
          </a:solidFill>
          <a:ln w="12700">
            <a:miter lim="400000"/>
          </a:ln>
        </p:spPr>
        <p:txBody>
          <a:bodyPr lIns="45719" rIns="45719" anchor="ctr"/>
          <a:lstStyle/>
          <a:p>
            <a:pPr lvl="0">
              <a:defRPr>
                <a:solidFill>
                  <a:srgbClr val="FFFFFF"/>
                </a:solidFill>
                <a:uFill>
                  <a:solidFill>
                    <a:srgbClr val="FFFFFF"/>
                  </a:solidFill>
                </a:uFill>
                <a:latin typeface="Arial"/>
                <a:ea typeface="Arial"/>
                <a:cs typeface="Arial"/>
                <a:sym typeface="Arial"/>
              </a:defRPr>
            </a:pPr>
            <a:endParaRPr/>
          </a:p>
        </p:txBody>
      </p:sp>
      <p:sp>
        <p:nvSpPr>
          <p:cNvPr id="134" name="Shape 134"/>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
        <p:nvSpPr>
          <p:cNvPr id="135" name="Shape 135"/>
          <p:cNvSpPr>
            <a:spLocks noGrp="1"/>
          </p:cNvSpPr>
          <p:nvPr>
            <p:ph type="title"/>
          </p:nvPr>
        </p:nvSpPr>
        <p:spPr>
          <a:xfrm>
            <a:off x="366713" y="325438"/>
            <a:ext cx="8410576" cy="55178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136" name="Shape 136"/>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latin typeface="Arial"/>
                <a:ea typeface="Arial"/>
                <a:cs typeface="Arial"/>
                <a:sym typeface="Aria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137"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Title, Content and Left Image">
    <p:spTree>
      <p:nvGrpSpPr>
        <p:cNvPr id="1" name=""/>
        <p:cNvGrpSpPr/>
        <p:nvPr/>
      </p:nvGrpSpPr>
      <p:grpSpPr>
        <a:xfrm>
          <a:off x="0" y="0"/>
          <a:ext cx="0" cy="0"/>
          <a:chOff x="0" y="0"/>
          <a:chExt cx="0" cy="0"/>
        </a:xfrm>
      </p:grpSpPr>
      <p:sp>
        <p:nvSpPr>
          <p:cNvPr id="139" name="Shape 139"/>
          <p:cNvSpPr/>
          <p:nvPr/>
        </p:nvSpPr>
        <p:spPr>
          <a:xfrm>
            <a:off x="0" y="4629150"/>
            <a:ext cx="9144000" cy="385764"/>
          </a:xfrm>
          <a:prstGeom prst="rect">
            <a:avLst/>
          </a:prstGeom>
          <a:solidFill>
            <a:srgbClr val="00786E"/>
          </a:solidFill>
          <a:ln w="12700">
            <a:miter lim="400000"/>
          </a:ln>
        </p:spPr>
        <p:txBody>
          <a:bodyPr lIns="45719" rIns="45719" anchor="ctr"/>
          <a:lstStyle/>
          <a:p>
            <a:pPr lvl="0">
              <a:defRPr>
                <a:solidFill>
                  <a:srgbClr val="FFFFFF"/>
                </a:solidFill>
                <a:uFill>
                  <a:solidFill>
                    <a:srgbClr val="FFFFFF"/>
                  </a:solidFill>
                </a:uFill>
                <a:latin typeface="Arial"/>
                <a:ea typeface="Arial"/>
                <a:cs typeface="Arial"/>
                <a:sym typeface="Arial"/>
              </a:defRPr>
            </a:pPr>
            <a:endParaRPr/>
          </a:p>
        </p:txBody>
      </p:sp>
      <p:sp>
        <p:nvSpPr>
          <p:cNvPr id="140" name="Shape 140"/>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
        <p:nvSpPr>
          <p:cNvPr id="141" name="Shape 141"/>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latin typeface="Arial"/>
                <a:ea typeface="Arial"/>
                <a:cs typeface="Arial"/>
                <a:sym typeface="Aria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sp>
        <p:nvSpPr>
          <p:cNvPr id="142" name="Shape 142"/>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143" name="Shape 143"/>
          <p:cNvSpPr>
            <a:spLocks noGrp="1"/>
          </p:cNvSpPr>
          <p:nvPr>
            <p:ph type="body" idx="1"/>
          </p:nvPr>
        </p:nvSpPr>
        <p:spPr>
          <a:xfrm>
            <a:off x="2728914" y="1074737"/>
            <a:ext cx="6045201" cy="3429001"/>
          </a:xfrm>
          <a:prstGeom prst="rect">
            <a:avLst/>
          </a:prstGeom>
        </p:spPr>
        <p:txBody>
          <a:bodyPr numCol="1" spcCol="38100"/>
          <a:lstStyle>
            <a:lvl4pPr marL="1946276" indent="-574676"/>
            <a:lvl5pPr marL="2327563" indent="-498763"/>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pic>
        <p:nvPicPr>
          <p:cNvPr id="144"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146" name="Shape 146"/>
          <p:cNvSpPr/>
          <p:nvPr/>
        </p:nvSpPr>
        <p:spPr>
          <a:xfrm>
            <a:off x="0" y="4629150"/>
            <a:ext cx="9144000" cy="385764"/>
          </a:xfrm>
          <a:prstGeom prst="rect">
            <a:avLst/>
          </a:prstGeom>
          <a:solidFill>
            <a:srgbClr val="00786E"/>
          </a:solidFill>
          <a:ln w="12700">
            <a:miter lim="400000"/>
          </a:ln>
        </p:spPr>
        <p:txBody>
          <a:bodyPr lIns="45719" rIns="45719" anchor="ctr"/>
          <a:lstStyle/>
          <a:p>
            <a:pPr lvl="0">
              <a:defRPr>
                <a:solidFill>
                  <a:srgbClr val="FFFFFF"/>
                </a:solidFill>
                <a:uFillTx/>
                <a:latin typeface="Arial"/>
                <a:ea typeface="Arial"/>
                <a:cs typeface="Arial"/>
                <a:sym typeface="Arial"/>
              </a:defRPr>
            </a:pPr>
            <a:endParaRPr/>
          </a:p>
        </p:txBody>
      </p:sp>
      <p:sp>
        <p:nvSpPr>
          <p:cNvPr id="147" name="Shape 147"/>
          <p:cNvSpPr/>
          <p:nvPr/>
        </p:nvSpPr>
        <p:spPr>
          <a:xfrm>
            <a:off x="8553450" y="5021495"/>
            <a:ext cx="533400"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a:defRPr sz="800">
                <a:solidFill>
                  <a:srgbClr val="808080"/>
                </a:solidFill>
                <a:uFillTx/>
                <a:latin typeface="Arial"/>
                <a:ea typeface="Arial"/>
                <a:cs typeface="Arial"/>
                <a:sym typeface="Arial"/>
              </a:defRPr>
            </a:lvl1pPr>
          </a:lstStyle>
          <a:p>
            <a:pPr lvl="0">
              <a:defRPr sz="1800">
                <a:solidFill>
                  <a:srgbClr val="000000"/>
                </a:solidFill>
              </a:defRPr>
            </a:pPr>
            <a:r>
              <a:rPr sz="800">
                <a:solidFill>
                  <a:srgbClr val="808080"/>
                </a:solidFill>
              </a:rPr>
              <a:t>‹#›</a:t>
            </a:r>
          </a:p>
        </p:txBody>
      </p:sp>
      <p:sp>
        <p:nvSpPr>
          <p:cNvPr id="148" name="Shape 148"/>
          <p:cNvSpPr/>
          <p:nvPr/>
        </p:nvSpPr>
        <p:spPr>
          <a:xfrm>
            <a:off x="366713" y="50184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Tx/>
                <a:latin typeface="Arial"/>
                <a:ea typeface="Arial"/>
                <a:cs typeface="Arial"/>
                <a:sym typeface="Arial"/>
              </a:defRPr>
            </a:lvl1pPr>
          </a:lstStyle>
          <a:p>
            <a:pPr lvl="0">
              <a:defRPr sz="1800">
                <a:solidFill>
                  <a:srgbClr val="000000"/>
                </a:solidFill>
              </a:defRPr>
            </a:pPr>
            <a:r>
              <a:rPr sz="600">
                <a:solidFill>
                  <a:srgbClr val="808080"/>
                </a:solidFill>
              </a:rPr>
              <a:t>© 2015 Pivotal Software, Inc.  All rights reserved.</a:t>
            </a:r>
          </a:p>
        </p:txBody>
      </p:sp>
      <p:pic>
        <p:nvPicPr>
          <p:cNvPr id="149" name="image1.png" descr="Pivotal_White.png"/>
          <p:cNvPicPr/>
          <p:nvPr/>
        </p:nvPicPr>
        <p:blipFill>
          <a:blip r:embed="rId2" cstate="print">
            <a:extLst>
              <a:ext uri="{28A0092B-C50C-407E-A947-70E740481C1C}">
                <a14:useLocalDpi xmlns:a14="http://schemas.microsoft.com/office/drawing/2010/main"/>
              </a:ext>
            </a:extLst>
          </a:blip>
          <a:srcRect/>
          <a:stretch>
            <a:fillRect/>
          </a:stretch>
        </p:blipFill>
        <p:spPr>
          <a:xfrm>
            <a:off x="7926754" y="4642512"/>
            <a:ext cx="997235" cy="329675"/>
          </a:xfrm>
          <a:prstGeom prst="rect">
            <a:avLst/>
          </a:prstGeom>
          <a:ln w="12700">
            <a:miter lim="400000"/>
          </a:ln>
        </p:spPr>
      </p:pic>
      <p:sp>
        <p:nvSpPr>
          <p:cNvPr id="150" name="Shape 150"/>
          <p:cNvSpPr>
            <a:spLocks noGrp="1"/>
          </p:cNvSpPr>
          <p:nvPr>
            <p:ph type="title"/>
          </p:nvPr>
        </p:nvSpPr>
        <p:spPr>
          <a:xfrm>
            <a:off x="366713" y="325438"/>
            <a:ext cx="8410576" cy="874713"/>
          </a:xfrm>
          <a:prstGeom prst="rect">
            <a:avLst/>
          </a:prstGeom>
        </p:spPr>
        <p:txBody>
          <a:bodyPr/>
          <a:lstStyle>
            <a:lvl1pPr>
              <a:defRPr>
                <a:uFillTx/>
                <a:latin typeface="Arial"/>
                <a:ea typeface="Arial"/>
                <a:cs typeface="Arial"/>
                <a:sym typeface="Arial"/>
              </a:defRPr>
            </a:lvl1pPr>
          </a:lstStyle>
          <a:p>
            <a:pPr lvl="0">
              <a:defRPr sz="1800">
                <a:solidFill>
                  <a:srgbClr val="000000"/>
                </a:solidFill>
              </a:defRPr>
            </a:pPr>
            <a:r>
              <a:rPr sz="3200">
                <a:solidFill>
                  <a:srgbClr val="008881"/>
                </a:solidFill>
              </a:rPr>
              <a:t>Title Text</a:t>
            </a: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Divider">
    <p:spTree>
      <p:nvGrpSpPr>
        <p:cNvPr id="1" name=""/>
        <p:cNvGrpSpPr/>
        <p:nvPr/>
      </p:nvGrpSpPr>
      <p:grpSpPr>
        <a:xfrm>
          <a:off x="0" y="0"/>
          <a:ext cx="0" cy="0"/>
          <a:chOff x="0" y="0"/>
          <a:chExt cx="0" cy="0"/>
        </a:xfrm>
      </p:grpSpPr>
      <p:sp>
        <p:nvSpPr>
          <p:cNvPr id="20" name="Shape 20"/>
          <p:cNvSpPr/>
          <p:nvPr/>
        </p:nvSpPr>
        <p:spPr>
          <a:xfrm>
            <a:off x="0" y="4629150"/>
            <a:ext cx="9144000" cy="385765"/>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latin typeface="Arial"/>
                <a:ea typeface="Arial"/>
                <a:cs typeface="Arial"/>
                <a:sym typeface="Arial"/>
              </a:defRPr>
            </a:pPr>
            <a:endParaRPr/>
          </a:p>
        </p:txBody>
      </p:sp>
      <p:sp>
        <p:nvSpPr>
          <p:cNvPr id="21" name="Shape 21"/>
          <p:cNvSpPr/>
          <p:nvPr/>
        </p:nvSpPr>
        <p:spPr>
          <a:xfrm>
            <a:off x="366713" y="50184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latin typeface="Arial"/>
                <a:ea typeface="Arial"/>
                <a:cs typeface="Arial"/>
                <a:sym typeface="Aria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22" name="image.pdf" descr="Pivotal_Logo_white.png"/>
          <p:cNvPicPr/>
          <p:nvPr/>
        </p:nvPicPr>
        <p:blipFill>
          <a:blip r:embed="rId2">
            <a:alphaModFix amt="0"/>
            <a:extLst/>
          </a:blip>
          <a:stretch>
            <a:fillRect/>
          </a:stretch>
        </p:blipFill>
        <p:spPr>
          <a:xfrm>
            <a:off x="7941733" y="4713966"/>
            <a:ext cx="957264" cy="219457"/>
          </a:xfrm>
          <a:prstGeom prst="rect">
            <a:avLst/>
          </a:prstGeom>
          <a:ln w="12700">
            <a:miter lim="400000"/>
          </a:ln>
        </p:spPr>
      </p:pic>
      <p:sp>
        <p:nvSpPr>
          <p:cNvPr id="23" name="Shape 23"/>
          <p:cNvSpPr/>
          <p:nvPr/>
        </p:nvSpPr>
        <p:spPr>
          <a:xfrm>
            <a:off x="0" y="0"/>
            <a:ext cx="9144000" cy="5143500"/>
          </a:xfrm>
          <a:prstGeom prst="rect">
            <a:avLst/>
          </a:prstGeom>
          <a:solidFill/>
          <a:ln w="12700">
            <a:solidFill/>
            <a:round/>
          </a:ln>
        </p:spPr>
        <p:txBody>
          <a:bodyPr lIns="0" tIns="0" rIns="0" bIns="0" anchor="ctr"/>
          <a:lstStyle/>
          <a:p>
            <a:pPr lvl="0" algn="ctr">
              <a:defRPr>
                <a:solidFill>
                  <a:srgbClr val="FFFFFF"/>
                </a:solidFill>
                <a:uFill>
                  <a:solidFill>
                    <a:srgbClr val="FFFFFF"/>
                  </a:solidFill>
                </a:uFill>
                <a:latin typeface="Arial"/>
                <a:ea typeface="Arial"/>
                <a:cs typeface="Arial"/>
                <a:sym typeface="Arial"/>
              </a:defRPr>
            </a:pPr>
            <a:endParaRPr/>
          </a:p>
        </p:txBody>
      </p:sp>
      <p:sp>
        <p:nvSpPr>
          <p:cNvPr id="24" name="Shape 24"/>
          <p:cNvSpPr/>
          <p:nvPr/>
        </p:nvSpPr>
        <p:spPr>
          <a:xfrm>
            <a:off x="0" y="4629150"/>
            <a:ext cx="9144000" cy="385765"/>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latin typeface="Arial"/>
                <a:ea typeface="Arial"/>
                <a:cs typeface="Arial"/>
                <a:sym typeface="Arial"/>
              </a:defRPr>
            </a:pPr>
            <a:endParaRPr/>
          </a:p>
        </p:txBody>
      </p:sp>
      <p:sp>
        <p:nvSpPr>
          <p:cNvPr id="25" name="Shape 25"/>
          <p:cNvSpPr>
            <a:spLocks noGrp="1"/>
          </p:cNvSpPr>
          <p:nvPr>
            <p:ph type="title"/>
          </p:nvPr>
        </p:nvSpPr>
        <p:spPr>
          <a:xfrm>
            <a:off x="1017587" y="453359"/>
            <a:ext cx="6048379" cy="1907255"/>
          </a:xfrm>
          <a:prstGeom prst="rect">
            <a:avLst/>
          </a:prstGeom>
        </p:spPr>
        <p:txBody>
          <a:bodyPr anchor="b"/>
          <a:lstStyle>
            <a:lvl1pPr>
              <a:defRPr sz="4400">
                <a:solidFill>
                  <a:srgbClr val="F27C3A"/>
                </a:solidFill>
                <a:uFill>
                  <a:solidFill>
                    <a:srgbClr val="F27C3A"/>
                  </a:solidFill>
                </a:uFill>
              </a:defRPr>
            </a:lvl1pPr>
          </a:lstStyle>
          <a:p>
            <a:pPr lvl="0">
              <a:defRPr sz="1800">
                <a:solidFill>
                  <a:srgbClr val="000000"/>
                </a:solidFill>
                <a:uFillTx/>
              </a:defRPr>
            </a:pPr>
            <a:r>
              <a:rPr sz="4400">
                <a:solidFill>
                  <a:srgbClr val="F27C3A"/>
                </a:solidFill>
                <a:uFill>
                  <a:solidFill>
                    <a:srgbClr val="F27C3A"/>
                  </a:solidFill>
                </a:uFill>
              </a:rPr>
              <a:t>Title Text</a:t>
            </a:r>
          </a:p>
        </p:txBody>
      </p:sp>
      <p:sp>
        <p:nvSpPr>
          <p:cNvPr id="26" name="Shape 26"/>
          <p:cNvSpPr>
            <a:spLocks noGrp="1"/>
          </p:cNvSpPr>
          <p:nvPr>
            <p:ph type="body" idx="1"/>
          </p:nvPr>
        </p:nvSpPr>
        <p:spPr>
          <a:xfrm>
            <a:off x="1026052" y="2447126"/>
            <a:ext cx="6048377" cy="1847059"/>
          </a:xfrm>
          <a:prstGeom prst="rect">
            <a:avLst/>
          </a:prstGeom>
        </p:spPr>
        <p:txBody>
          <a:bodyPr numCol="1" spcCol="38100"/>
          <a:lstStyle>
            <a:lvl1pPr>
              <a:buClrTx/>
              <a:buSzTx/>
              <a:buFontTx/>
              <a:buNone/>
              <a:defRPr sz="2800">
                <a:solidFill>
                  <a:srgbClr val="3EA7BC"/>
                </a:solidFill>
                <a:uFill>
                  <a:solidFill>
                    <a:srgbClr val="3EA7BC"/>
                  </a:solidFill>
                </a:uFill>
              </a:defRPr>
            </a:lvl1pPr>
            <a:lvl2pPr marL="228600" indent="0">
              <a:buClrTx/>
              <a:buSzTx/>
              <a:buFontTx/>
              <a:buNone/>
              <a:defRPr sz="2800">
                <a:solidFill>
                  <a:srgbClr val="3EA7BC"/>
                </a:solidFill>
                <a:uFill>
                  <a:solidFill>
                    <a:srgbClr val="3EA7BC"/>
                  </a:solidFill>
                </a:uFill>
              </a:defRPr>
            </a:lvl2pPr>
            <a:lvl3pPr marL="1234438" indent="-320038">
              <a:buClrTx/>
              <a:buFontTx/>
              <a:buChar char="•"/>
              <a:defRPr sz="2800">
                <a:solidFill>
                  <a:srgbClr val="3EA7BC"/>
                </a:solidFill>
                <a:uFill>
                  <a:solidFill>
                    <a:srgbClr val="3EA7BC"/>
                  </a:solidFill>
                </a:uFill>
              </a:defRPr>
            </a:lvl3pPr>
            <a:lvl4pPr marL="1727200" indent="-355600">
              <a:buClrTx/>
              <a:buFontTx/>
              <a:buChar char="–"/>
              <a:defRPr sz="2800">
                <a:solidFill>
                  <a:srgbClr val="3EA7BC"/>
                </a:solidFill>
                <a:uFill>
                  <a:solidFill>
                    <a:srgbClr val="3EA7BC"/>
                  </a:solidFill>
                </a:uFill>
              </a:defRPr>
            </a:lvl4pPr>
            <a:lvl5pPr marL="2184400" indent="-355600">
              <a:buClrTx/>
              <a:buFontTx/>
              <a:defRPr sz="2800">
                <a:solidFill>
                  <a:srgbClr val="3EA7BC"/>
                </a:solidFill>
                <a:uFill>
                  <a:solidFill>
                    <a:srgbClr val="3EA7BC"/>
                  </a:solidFill>
                </a:uFill>
              </a:defRPr>
            </a:lvl5pPr>
          </a:lstStyle>
          <a:p>
            <a:pPr lvl="0">
              <a:defRPr sz="1800">
                <a:solidFill>
                  <a:srgbClr val="000000"/>
                </a:solidFill>
                <a:uFillTx/>
              </a:defRPr>
            </a:pPr>
            <a:r>
              <a:rPr sz="2800">
                <a:solidFill>
                  <a:srgbClr val="3EA7BC"/>
                </a:solidFill>
                <a:uFill>
                  <a:solidFill>
                    <a:srgbClr val="3EA7BC"/>
                  </a:solidFill>
                </a:uFill>
              </a:rPr>
              <a:t>Body Level One</a:t>
            </a:r>
          </a:p>
          <a:p>
            <a:pPr lvl="1">
              <a:defRPr sz="1800">
                <a:solidFill>
                  <a:srgbClr val="000000"/>
                </a:solidFill>
                <a:uFillTx/>
              </a:defRPr>
            </a:pPr>
            <a:r>
              <a:rPr sz="2800">
                <a:solidFill>
                  <a:srgbClr val="3EA7BC"/>
                </a:solidFill>
                <a:uFill>
                  <a:solidFill>
                    <a:srgbClr val="3EA7BC"/>
                  </a:solidFill>
                </a:uFill>
              </a:rPr>
              <a:t>Body Level Two</a:t>
            </a:r>
          </a:p>
          <a:p>
            <a:pPr lvl="2">
              <a:defRPr sz="1800">
                <a:solidFill>
                  <a:srgbClr val="000000"/>
                </a:solidFill>
                <a:uFillTx/>
              </a:defRPr>
            </a:pPr>
            <a:r>
              <a:rPr sz="2800">
                <a:solidFill>
                  <a:srgbClr val="3EA7BC"/>
                </a:solidFill>
                <a:uFill>
                  <a:solidFill>
                    <a:srgbClr val="3EA7BC"/>
                  </a:solidFill>
                </a:uFill>
              </a:rPr>
              <a:t>Body Level Three</a:t>
            </a:r>
          </a:p>
          <a:p>
            <a:pPr lvl="3">
              <a:defRPr sz="1800">
                <a:solidFill>
                  <a:srgbClr val="000000"/>
                </a:solidFill>
                <a:uFillTx/>
              </a:defRPr>
            </a:pPr>
            <a:r>
              <a:rPr sz="2800">
                <a:solidFill>
                  <a:srgbClr val="3EA7BC"/>
                </a:solidFill>
                <a:uFill>
                  <a:solidFill>
                    <a:srgbClr val="3EA7BC"/>
                  </a:solidFill>
                </a:uFill>
              </a:rPr>
              <a:t>Body Level Four</a:t>
            </a:r>
          </a:p>
          <a:p>
            <a:pPr lvl="4">
              <a:defRPr sz="1800">
                <a:solidFill>
                  <a:srgbClr val="000000"/>
                </a:solidFill>
                <a:uFillTx/>
              </a:defRPr>
            </a:pPr>
            <a:r>
              <a:rPr sz="2800">
                <a:solidFill>
                  <a:srgbClr val="3EA7BC"/>
                </a:solidFill>
                <a:uFill>
                  <a:solidFill>
                    <a:srgbClr val="3EA7BC"/>
                  </a:solidFill>
                </a:uFill>
              </a:rPr>
              <a:t>Body Level Five</a:t>
            </a:r>
          </a:p>
        </p:txBody>
      </p:sp>
      <p:sp>
        <p:nvSpPr>
          <p:cNvPr id="27" name="Shape 27"/>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latin typeface="Arial"/>
                <a:ea typeface="Arial"/>
                <a:cs typeface="Arial"/>
                <a:sym typeface="Aria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sp>
        <p:nvSpPr>
          <p:cNvPr id="28" name="Shape 28"/>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29" name="image1.png"/>
          <p:cNvPicPr/>
          <p:nvPr/>
        </p:nvPicPr>
        <p:blipFill>
          <a:blip r:embed="rId3">
            <a:extLst/>
          </a:blip>
          <a:stretch>
            <a:fillRect/>
          </a:stretch>
        </p:blipFill>
        <p:spPr>
          <a:xfrm>
            <a:off x="7937764" y="4709393"/>
            <a:ext cx="965202" cy="228602"/>
          </a:xfrm>
          <a:prstGeom prst="rect">
            <a:avLst/>
          </a:prstGeom>
          <a:ln w="12700">
            <a:miter lim="400000"/>
          </a:ln>
        </p:spPr>
      </p:pic>
    </p:spTree>
  </p:cSld>
  <p:clrMapOvr>
    <a:masterClrMapping/>
  </p:clrMapOvr>
  <p:transition xmlns:p14="http://schemas.microsoft.com/office/powerpoint/2010/mai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Test Title And Content">
    <p:spTree>
      <p:nvGrpSpPr>
        <p:cNvPr id="1" name=""/>
        <p:cNvGrpSpPr/>
        <p:nvPr/>
      </p:nvGrpSpPr>
      <p:grpSpPr>
        <a:xfrm>
          <a:off x="0" y="0"/>
          <a:ext cx="0" cy="0"/>
          <a:chOff x="0" y="0"/>
          <a:chExt cx="0" cy="0"/>
        </a:xfrm>
      </p:grpSpPr>
      <p:sp>
        <p:nvSpPr>
          <p:cNvPr id="166" name="Shape 166"/>
          <p:cNvSpPr>
            <a:spLocks noGrp="1"/>
          </p:cNvSpPr>
          <p:nvPr>
            <p:ph type="title"/>
          </p:nvPr>
        </p:nvSpPr>
        <p:spPr>
          <a:xfrm>
            <a:off x="366713" y="325438"/>
            <a:ext cx="8410576" cy="554104"/>
          </a:xfrm>
          <a:prstGeom prst="rect">
            <a:avLst/>
          </a:prstGeom>
        </p:spPr>
        <p:txBody>
          <a:bodyPr/>
          <a:lstStyle>
            <a:lvl1pPr>
              <a:defRPr>
                <a:solidFill>
                  <a:srgbClr val="0F786E"/>
                </a:solidFill>
              </a:defRPr>
            </a:lvl1pPr>
          </a:lstStyle>
          <a:p>
            <a:pPr lvl="0">
              <a:defRPr sz="1800">
                <a:solidFill>
                  <a:srgbClr val="000000"/>
                </a:solidFill>
                <a:uFillTx/>
              </a:defRPr>
            </a:pPr>
            <a:r>
              <a:rPr sz="3200">
                <a:solidFill>
                  <a:srgbClr val="0F786E"/>
                </a:solidFill>
                <a:uFill>
                  <a:solidFill>
                    <a:srgbClr val="008881"/>
                  </a:solidFill>
                </a:uFill>
              </a:rPr>
              <a:t>Title Text</a:t>
            </a:r>
          </a:p>
        </p:txBody>
      </p:sp>
      <p:sp>
        <p:nvSpPr>
          <p:cNvPr id="167" name="Shape 167"/>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
        <p:nvSpPr>
          <p:cNvPr id="168" name="Shape 168"/>
          <p:cNvSpPr/>
          <p:nvPr/>
        </p:nvSpPr>
        <p:spPr>
          <a:xfrm>
            <a:off x="0" y="4629150"/>
            <a:ext cx="9144000" cy="385764"/>
          </a:xfrm>
          <a:prstGeom prst="rect">
            <a:avLst/>
          </a:prstGeom>
          <a:solidFill>
            <a:srgbClr val="00786E"/>
          </a:solidFill>
          <a:ln w="12700">
            <a:miter lim="400000"/>
          </a:ln>
        </p:spPr>
        <p:txBody>
          <a:bodyPr lIns="45719" rIns="45719" anchor="ctr"/>
          <a:lstStyle/>
          <a:p>
            <a:pPr lvl="0">
              <a:defRPr>
                <a:solidFill>
                  <a:srgbClr val="FFFFFF"/>
                </a:solidFill>
                <a:uFill>
                  <a:solidFill>
                    <a:srgbClr val="FFFFFF"/>
                  </a:solidFill>
                </a:uFill>
                <a:latin typeface="Arial"/>
                <a:ea typeface="Arial"/>
                <a:cs typeface="Arial"/>
                <a:sym typeface="Arial"/>
              </a:defRPr>
            </a:pPr>
            <a:endParaRPr/>
          </a:p>
        </p:txBody>
      </p:sp>
      <p:sp>
        <p:nvSpPr>
          <p:cNvPr id="169" name="Shape 169"/>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latin typeface="Arial"/>
                <a:ea typeface="Arial"/>
                <a:cs typeface="Arial"/>
                <a:sym typeface="Aria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170"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Green Background With Vertically Centered Title">
    <p:bg>
      <p:bgPr>
        <a:solidFill>
          <a:srgbClr val="29756E"/>
        </a:solidFill>
        <a:effectLst/>
      </p:bgPr>
    </p:bg>
    <p:spTree>
      <p:nvGrpSpPr>
        <p:cNvPr id="1" name=""/>
        <p:cNvGrpSpPr/>
        <p:nvPr/>
      </p:nvGrpSpPr>
      <p:grpSpPr>
        <a:xfrm>
          <a:off x="0" y="0"/>
          <a:ext cx="0" cy="0"/>
          <a:chOff x="0" y="0"/>
          <a:chExt cx="0" cy="0"/>
        </a:xfrm>
      </p:grpSpPr>
      <p:sp>
        <p:nvSpPr>
          <p:cNvPr id="172" name="Shape 172"/>
          <p:cNvSpPr>
            <a:spLocks noGrp="1"/>
          </p:cNvSpPr>
          <p:nvPr>
            <p:ph type="title"/>
          </p:nvPr>
        </p:nvSpPr>
        <p:spPr>
          <a:xfrm>
            <a:off x="3707" y="-2067"/>
            <a:ext cx="9144001" cy="4498849"/>
          </a:xfrm>
          <a:prstGeom prst="rect">
            <a:avLst/>
          </a:prstGeom>
        </p:spPr>
        <p:txBody>
          <a:bodyPr anchor="ctr"/>
          <a:lstStyle>
            <a:lvl1pPr algn="ctr">
              <a:defRPr sz="3600">
                <a:solidFill>
                  <a:srgbClr val="FFFFFF"/>
                </a:solidFill>
              </a:defRPr>
            </a:lvl1pPr>
          </a:lstStyle>
          <a:p>
            <a:pPr lvl="0">
              <a:defRPr sz="1800">
                <a:solidFill>
                  <a:srgbClr val="000000"/>
                </a:solidFill>
                <a:uFillTx/>
              </a:defRPr>
            </a:pPr>
            <a:r>
              <a:rPr sz="3600">
                <a:solidFill>
                  <a:srgbClr val="FFFFFF"/>
                </a:solidFill>
                <a:uFill>
                  <a:solidFill>
                    <a:srgbClr val="008881"/>
                  </a:solidFill>
                </a:uFill>
              </a:rPr>
              <a:t>Title Text</a:t>
            </a:r>
          </a:p>
        </p:txBody>
      </p:sp>
      <p:pic>
        <p:nvPicPr>
          <p:cNvPr id="173" name="pasted-image.pdf"/>
          <p:cNvPicPr/>
          <p:nvPr/>
        </p:nvPicPr>
        <p:blipFill>
          <a:blip r:embed="rId2">
            <a:extLst/>
          </a:blip>
          <a:stretch>
            <a:fillRect/>
          </a:stretch>
        </p:blipFill>
        <p:spPr>
          <a:xfrm>
            <a:off x="7937764" y="4709393"/>
            <a:ext cx="965201" cy="228601"/>
          </a:xfrm>
          <a:prstGeom prst="rect">
            <a:avLst/>
          </a:prstGeom>
          <a:ln w="12700">
            <a:miter lim="400000"/>
          </a:ln>
        </p:spPr>
      </p:pic>
      <p:sp>
        <p:nvSpPr>
          <p:cNvPr id="174" name="Shape 174"/>
          <p:cNvSpPr>
            <a:spLocks noGrp="1"/>
          </p:cNvSpPr>
          <p:nvPr>
            <p:ph type="sldNum" sz="quarter" idx="2"/>
          </p:nvPr>
        </p:nvSpPr>
        <p:spPr>
          <a:xfrm>
            <a:off x="161289" y="4722093"/>
            <a:ext cx="533401" cy="203201"/>
          </a:xfrm>
          <a:prstGeom prst="rect">
            <a:avLst/>
          </a:prstGeom>
        </p:spPr>
        <p:txBody>
          <a:bodyPr/>
          <a:lstStyle>
            <a:lvl1pPr algn="l">
              <a:defRPr sz="1200">
                <a:solidFill>
                  <a:srgbClr val="FFFFFF"/>
                </a:solidFill>
                <a:uFill>
                  <a:solidFill>
                    <a:srgbClr val="4D4D4D"/>
                  </a:solidFill>
                </a:uFill>
                <a:latin typeface="Avenir Next"/>
                <a:ea typeface="Avenir Next"/>
                <a:cs typeface="Avenir Next"/>
                <a:sym typeface="Avenir Next"/>
              </a:defRPr>
            </a:lvl1pPr>
          </a:lstStyle>
          <a:p>
            <a:pPr lvl="0"/>
            <a:fld id="{86CB4B4D-7CA3-9044-876B-883B54F8677D}" type="slidenum">
              <a:t>‹#›</a:t>
            </a:fld>
            <a:endParaRPr/>
          </a:p>
        </p:txBody>
      </p:sp>
      <p:sp>
        <p:nvSpPr>
          <p:cNvPr id="175" name="Shape 175"/>
          <p:cNvSpPr/>
          <p:nvPr/>
        </p:nvSpPr>
        <p:spPr>
          <a:xfrm flipV="1">
            <a:off x="8980" y="4487800"/>
            <a:ext cx="9126040" cy="1"/>
          </a:xfrm>
          <a:prstGeom prst="line">
            <a:avLst/>
          </a:prstGeom>
          <a:ln w="12700">
            <a:solidFill>
              <a:srgbClr val="FFFFFF"/>
            </a:solidFill>
            <a:round/>
          </a:ln>
        </p:spPr>
        <p:txBody>
          <a:bodyPr lIns="0" tIns="0" rIns="0" bIns="0"/>
          <a:lstStyle/>
          <a:p>
            <a:pPr lvl="0" defTabSz="457200">
              <a:defRPr sz="1200">
                <a:solidFill>
                  <a:srgbClr val="000000"/>
                </a:solidFill>
                <a:uFillTx/>
              </a:defRPr>
            </a:pPr>
            <a:endParaRPr/>
          </a:p>
        </p:txBody>
      </p:sp>
    </p:spTree>
  </p:cSld>
  <p:clrMapOvr>
    <a:masterClrMapping/>
  </p:clrMapOvr>
  <p:transition xmlns:p14="http://schemas.microsoft.com/office/powerpoint/2010/mai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Green Background With Centered Title And Content">
    <p:bg>
      <p:bgPr>
        <a:solidFill>
          <a:srgbClr val="29756E"/>
        </a:solidFill>
        <a:effectLst/>
      </p:bgPr>
    </p:bg>
    <p:spTree>
      <p:nvGrpSpPr>
        <p:cNvPr id="1" name=""/>
        <p:cNvGrpSpPr/>
        <p:nvPr/>
      </p:nvGrpSpPr>
      <p:grpSpPr>
        <a:xfrm>
          <a:off x="0" y="0"/>
          <a:ext cx="0" cy="0"/>
          <a:chOff x="0" y="0"/>
          <a:chExt cx="0" cy="0"/>
        </a:xfrm>
      </p:grpSpPr>
      <p:sp>
        <p:nvSpPr>
          <p:cNvPr id="177" name="Shape 177"/>
          <p:cNvSpPr>
            <a:spLocks noGrp="1"/>
          </p:cNvSpPr>
          <p:nvPr>
            <p:ph type="title"/>
          </p:nvPr>
        </p:nvSpPr>
        <p:spPr>
          <a:xfrm>
            <a:off x="368300" y="331274"/>
            <a:ext cx="8407401" cy="640081"/>
          </a:xfrm>
          <a:prstGeom prst="rect">
            <a:avLst/>
          </a:prstGeom>
        </p:spPr>
        <p:txBody>
          <a:bodyPr/>
          <a:lstStyle>
            <a:lvl1pPr algn="ctr">
              <a:defRPr sz="3600">
                <a:solidFill>
                  <a:srgbClr val="FFFFFF"/>
                </a:solidFill>
              </a:defRPr>
            </a:lvl1pPr>
          </a:lstStyle>
          <a:p>
            <a:pPr lvl="0">
              <a:defRPr sz="1800">
                <a:solidFill>
                  <a:srgbClr val="000000"/>
                </a:solidFill>
                <a:uFillTx/>
              </a:defRPr>
            </a:pPr>
            <a:r>
              <a:rPr sz="3600">
                <a:solidFill>
                  <a:srgbClr val="FFFFFF"/>
                </a:solidFill>
                <a:uFill>
                  <a:solidFill>
                    <a:srgbClr val="008881"/>
                  </a:solidFill>
                </a:uFill>
              </a:rPr>
              <a:t>Title Text</a:t>
            </a:r>
          </a:p>
        </p:txBody>
      </p:sp>
      <p:sp>
        <p:nvSpPr>
          <p:cNvPr id="178" name="Shape 178"/>
          <p:cNvSpPr>
            <a:spLocks noGrp="1"/>
          </p:cNvSpPr>
          <p:nvPr>
            <p:ph type="body" idx="1"/>
          </p:nvPr>
        </p:nvSpPr>
        <p:spPr>
          <a:xfrm>
            <a:off x="369793" y="1050310"/>
            <a:ext cx="8412482" cy="3337561"/>
          </a:xfrm>
          <a:prstGeom prst="rect">
            <a:avLst/>
          </a:prstGeom>
        </p:spPr>
        <p:txBody>
          <a:bodyPr lIns="45719" tIns="45719" rIns="45719" bIns="45719" numCol="1" spcCol="38100" anchor="ctr"/>
          <a:lstStyle>
            <a:lvl1pPr marL="0" indent="0" algn="ctr">
              <a:spcBef>
                <a:spcPts val="600"/>
              </a:spcBef>
              <a:buClrTx/>
              <a:buSzTx/>
              <a:buFontTx/>
              <a:buNone/>
              <a:defRPr sz="3000">
                <a:solidFill>
                  <a:srgbClr val="FFFFFF"/>
                </a:solidFill>
              </a:defRPr>
            </a:lvl1pPr>
            <a:lvl2pPr marL="0" indent="0" algn="ctr">
              <a:spcBef>
                <a:spcPts val="600"/>
              </a:spcBef>
              <a:buClrTx/>
              <a:buSzTx/>
              <a:buFontTx/>
              <a:buNone/>
              <a:defRPr sz="3000">
                <a:solidFill>
                  <a:srgbClr val="FFFFFF"/>
                </a:solidFill>
              </a:defRPr>
            </a:lvl2pPr>
            <a:lvl3pPr marL="0" indent="0" algn="ctr">
              <a:spcBef>
                <a:spcPts val="600"/>
              </a:spcBef>
              <a:buClrTx/>
              <a:buSzTx/>
              <a:buFontTx/>
              <a:buNone/>
              <a:defRPr sz="3000">
                <a:solidFill>
                  <a:srgbClr val="FFFFFF"/>
                </a:solidFill>
              </a:defRPr>
            </a:lvl3pPr>
            <a:lvl4pPr marL="0" indent="0" algn="ctr">
              <a:spcBef>
                <a:spcPts val="600"/>
              </a:spcBef>
              <a:buClrTx/>
              <a:buSzTx/>
              <a:buFontTx/>
              <a:buNone/>
              <a:defRPr sz="3000">
                <a:solidFill>
                  <a:srgbClr val="FFFFFF"/>
                </a:solidFill>
              </a:defRPr>
            </a:lvl4pPr>
            <a:lvl5pPr marL="0" indent="0" algn="ctr">
              <a:spcBef>
                <a:spcPts val="600"/>
              </a:spcBef>
              <a:buClrTx/>
              <a:buSzTx/>
              <a:buFontTx/>
              <a:buNone/>
              <a:defRPr sz="3000">
                <a:solidFill>
                  <a:srgbClr val="FFFFFF"/>
                </a:solidFill>
              </a:defRPr>
            </a:lvl5pPr>
          </a:lstStyle>
          <a:p>
            <a:pPr lvl="0">
              <a:defRPr sz="1800">
                <a:solidFill>
                  <a:srgbClr val="000000"/>
                </a:solidFill>
                <a:uFillTx/>
              </a:defRPr>
            </a:pPr>
            <a:r>
              <a:rPr sz="3000">
                <a:solidFill>
                  <a:srgbClr val="FFFFFF"/>
                </a:solidFill>
                <a:uFill>
                  <a:solidFill>
                    <a:srgbClr val="4D4D4D"/>
                  </a:solidFill>
                </a:uFill>
              </a:rPr>
              <a:t>Body Level One</a:t>
            </a:r>
          </a:p>
          <a:p>
            <a:pPr lvl="1">
              <a:defRPr sz="1800">
                <a:solidFill>
                  <a:srgbClr val="000000"/>
                </a:solidFill>
                <a:uFillTx/>
              </a:defRPr>
            </a:pPr>
            <a:r>
              <a:rPr sz="3000">
                <a:solidFill>
                  <a:srgbClr val="FFFFFF"/>
                </a:solidFill>
                <a:uFill>
                  <a:solidFill>
                    <a:srgbClr val="4D4D4D"/>
                  </a:solidFill>
                </a:uFill>
              </a:rPr>
              <a:t>Body Level Two</a:t>
            </a:r>
          </a:p>
          <a:p>
            <a:pPr lvl="2">
              <a:defRPr sz="1800">
                <a:solidFill>
                  <a:srgbClr val="000000"/>
                </a:solidFill>
                <a:uFillTx/>
              </a:defRPr>
            </a:pPr>
            <a:r>
              <a:rPr sz="3000">
                <a:solidFill>
                  <a:srgbClr val="FFFFFF"/>
                </a:solidFill>
                <a:uFill>
                  <a:solidFill>
                    <a:srgbClr val="4D4D4D"/>
                  </a:solidFill>
                </a:uFill>
              </a:rPr>
              <a:t>Body Level Three</a:t>
            </a:r>
          </a:p>
          <a:p>
            <a:pPr lvl="3">
              <a:defRPr sz="1800">
                <a:solidFill>
                  <a:srgbClr val="000000"/>
                </a:solidFill>
                <a:uFillTx/>
              </a:defRPr>
            </a:pPr>
            <a:r>
              <a:rPr sz="3000">
                <a:solidFill>
                  <a:srgbClr val="FFFFFF"/>
                </a:solidFill>
                <a:uFill>
                  <a:solidFill>
                    <a:srgbClr val="4D4D4D"/>
                  </a:solidFill>
                </a:uFill>
              </a:rPr>
              <a:t>Body Level Four</a:t>
            </a:r>
          </a:p>
          <a:p>
            <a:pPr lvl="4">
              <a:defRPr sz="1800">
                <a:solidFill>
                  <a:srgbClr val="000000"/>
                </a:solidFill>
                <a:uFillTx/>
              </a:defRPr>
            </a:pPr>
            <a:r>
              <a:rPr sz="3000">
                <a:solidFill>
                  <a:srgbClr val="FFFFFF"/>
                </a:solidFill>
                <a:uFill>
                  <a:solidFill>
                    <a:srgbClr val="4D4D4D"/>
                  </a:solidFill>
                </a:uFill>
              </a:rPr>
              <a:t>Body Level Five</a:t>
            </a:r>
          </a:p>
        </p:txBody>
      </p:sp>
      <p:sp>
        <p:nvSpPr>
          <p:cNvPr id="179" name="Shape 179"/>
          <p:cNvSpPr>
            <a:spLocks noGrp="1"/>
          </p:cNvSpPr>
          <p:nvPr>
            <p:ph type="sldNum" sz="quarter" idx="2"/>
          </p:nvPr>
        </p:nvSpPr>
        <p:spPr>
          <a:xfrm>
            <a:off x="161289" y="4722093"/>
            <a:ext cx="533401" cy="203201"/>
          </a:xfrm>
          <a:prstGeom prst="rect">
            <a:avLst/>
          </a:prstGeom>
        </p:spPr>
        <p:txBody>
          <a:bodyPr/>
          <a:lstStyle>
            <a:lvl1pPr algn="l">
              <a:defRPr sz="1200">
                <a:solidFill>
                  <a:srgbClr val="FFFFFF"/>
                </a:solidFill>
                <a:uFill>
                  <a:solidFill>
                    <a:srgbClr val="4D4D4D"/>
                  </a:solidFill>
                </a:uFill>
                <a:latin typeface="Avenir Next"/>
                <a:ea typeface="Avenir Next"/>
                <a:cs typeface="Avenir Next"/>
                <a:sym typeface="Avenir Next"/>
              </a:defRPr>
            </a:lvl1pPr>
          </a:lstStyle>
          <a:p>
            <a:pPr lvl="0"/>
            <a:fld id="{86CB4B4D-7CA3-9044-876B-883B54F8677D}" type="slidenum">
              <a:t>‹#›</a:t>
            </a:fld>
            <a:endParaRPr/>
          </a:p>
        </p:txBody>
      </p:sp>
      <p:pic>
        <p:nvPicPr>
          <p:cNvPr id="180" name="pasted-image.pdf"/>
          <p:cNvPicPr/>
          <p:nvPr/>
        </p:nvPicPr>
        <p:blipFill>
          <a:blip r:embed="rId2">
            <a:extLst/>
          </a:blip>
          <a:stretch>
            <a:fillRect/>
          </a:stretch>
        </p:blipFill>
        <p:spPr>
          <a:xfrm>
            <a:off x="7937764" y="4709393"/>
            <a:ext cx="965201" cy="228601"/>
          </a:xfrm>
          <a:prstGeom prst="rect">
            <a:avLst/>
          </a:prstGeom>
          <a:ln w="12700">
            <a:miter lim="400000"/>
          </a:ln>
        </p:spPr>
      </p:pic>
      <p:sp>
        <p:nvSpPr>
          <p:cNvPr id="181" name="Shape 181"/>
          <p:cNvSpPr/>
          <p:nvPr/>
        </p:nvSpPr>
        <p:spPr>
          <a:xfrm flipV="1">
            <a:off x="8980" y="4487800"/>
            <a:ext cx="9126040" cy="1"/>
          </a:xfrm>
          <a:prstGeom prst="line">
            <a:avLst/>
          </a:prstGeom>
          <a:ln w="12700">
            <a:solidFill>
              <a:srgbClr val="FFFFFF"/>
            </a:solidFill>
            <a:round/>
          </a:ln>
        </p:spPr>
        <p:txBody>
          <a:bodyPr lIns="0" tIns="0" rIns="0" bIns="0"/>
          <a:lstStyle/>
          <a:p>
            <a:pPr lvl="0" defTabSz="457200">
              <a:defRPr sz="1200">
                <a:solidFill>
                  <a:srgbClr val="000000"/>
                </a:solidFill>
                <a:uFillTx/>
              </a:defRPr>
            </a:pPr>
            <a:endParaRPr/>
          </a:p>
        </p:txBody>
      </p:sp>
    </p:spTree>
  </p:cSld>
  <p:clrMapOvr>
    <a:masterClrMapping/>
  </p:clrMapOvr>
  <p:transition xmlns:p14="http://schemas.microsoft.com/office/powerpoint/2010/mai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Full Bleed Photo With Overlay">
    <p:bg>
      <p:bgPr>
        <a:solidFill>
          <a:srgbClr val="29756E"/>
        </a:solidFill>
        <a:effectLst/>
      </p:bgPr>
    </p:bg>
    <p:spTree>
      <p:nvGrpSpPr>
        <p:cNvPr id="1" name=""/>
        <p:cNvGrpSpPr/>
        <p:nvPr/>
      </p:nvGrpSpPr>
      <p:grpSpPr>
        <a:xfrm>
          <a:off x="0" y="0"/>
          <a:ext cx="0" cy="0"/>
          <a:chOff x="0" y="0"/>
          <a:chExt cx="0" cy="0"/>
        </a:xfrm>
      </p:grpSpPr>
      <p:sp>
        <p:nvSpPr>
          <p:cNvPr id="183" name="Shape 183"/>
          <p:cNvSpPr>
            <a:spLocks noGrp="1"/>
          </p:cNvSpPr>
          <p:nvPr>
            <p:ph type="body" idx="1"/>
          </p:nvPr>
        </p:nvSpPr>
        <p:spPr>
          <a:xfrm>
            <a:off x="1167742" y="4665786"/>
            <a:ext cx="6808516" cy="365761"/>
          </a:xfrm>
          <a:prstGeom prst="rect">
            <a:avLst/>
          </a:prstGeom>
        </p:spPr>
        <p:txBody>
          <a:bodyPr lIns="45719" tIns="45719" rIns="45719" bIns="45719" numCol="1" spcCol="38100" anchor="ctr"/>
          <a:lstStyle>
            <a:lvl1pPr marL="0" indent="0" algn="ctr">
              <a:spcBef>
                <a:spcPts val="600"/>
              </a:spcBef>
              <a:buClrTx/>
              <a:buSzTx/>
              <a:buFontTx/>
              <a:buNone/>
              <a:defRPr sz="1100">
                <a:solidFill>
                  <a:srgbClr val="FFFFFF"/>
                </a:solidFill>
                <a:latin typeface="Avenir Next Ultra Light"/>
                <a:ea typeface="Avenir Next Ultra Light"/>
                <a:cs typeface="Avenir Next Ultra Light"/>
                <a:sym typeface="Avenir Next Ultra Light"/>
              </a:defRPr>
            </a:lvl1pPr>
            <a:lvl2pPr marL="0" indent="228600" algn="ctr">
              <a:spcBef>
                <a:spcPts val="600"/>
              </a:spcBef>
              <a:buClrTx/>
              <a:buSzTx/>
              <a:buFontTx/>
              <a:buNone/>
              <a:defRPr sz="1100">
                <a:solidFill>
                  <a:srgbClr val="FFFFFF"/>
                </a:solidFill>
                <a:latin typeface="Avenir Next Ultra Light"/>
                <a:ea typeface="Avenir Next Ultra Light"/>
                <a:cs typeface="Avenir Next Ultra Light"/>
                <a:sym typeface="Avenir Next Ultra Light"/>
              </a:defRPr>
            </a:lvl2pPr>
            <a:lvl3pPr marL="0" indent="457200" algn="ctr">
              <a:spcBef>
                <a:spcPts val="600"/>
              </a:spcBef>
              <a:buClrTx/>
              <a:buSzTx/>
              <a:buFontTx/>
              <a:buNone/>
              <a:defRPr sz="1100">
                <a:solidFill>
                  <a:srgbClr val="FFFFFF"/>
                </a:solidFill>
                <a:latin typeface="Avenir Next Ultra Light"/>
                <a:ea typeface="Avenir Next Ultra Light"/>
                <a:cs typeface="Avenir Next Ultra Light"/>
                <a:sym typeface="Avenir Next Ultra Light"/>
              </a:defRPr>
            </a:lvl3pPr>
            <a:lvl4pPr marL="0" indent="685800" algn="ctr">
              <a:spcBef>
                <a:spcPts val="600"/>
              </a:spcBef>
              <a:buClrTx/>
              <a:buSzTx/>
              <a:buFontTx/>
              <a:buNone/>
              <a:defRPr sz="1100">
                <a:solidFill>
                  <a:srgbClr val="FFFFFF"/>
                </a:solidFill>
                <a:latin typeface="Avenir Next Ultra Light"/>
                <a:ea typeface="Avenir Next Ultra Light"/>
                <a:cs typeface="Avenir Next Ultra Light"/>
                <a:sym typeface="Avenir Next Ultra Light"/>
              </a:defRPr>
            </a:lvl4pPr>
            <a:lvl5pPr marL="0" indent="914400" algn="ctr">
              <a:spcBef>
                <a:spcPts val="600"/>
              </a:spcBef>
              <a:buClrTx/>
              <a:buSzTx/>
              <a:buFontTx/>
              <a:buNone/>
              <a:defRPr sz="1100">
                <a:solidFill>
                  <a:srgbClr val="FFFFFF"/>
                </a:solidFill>
                <a:latin typeface="Avenir Next Ultra Light"/>
                <a:ea typeface="Avenir Next Ultra Light"/>
                <a:cs typeface="Avenir Next Ultra Light"/>
                <a:sym typeface="Avenir Next Ultra Light"/>
              </a:defRPr>
            </a:lvl5pPr>
          </a:lstStyle>
          <a:p>
            <a:pPr lvl="0">
              <a:defRPr sz="1800">
                <a:solidFill>
                  <a:srgbClr val="000000"/>
                </a:solidFill>
                <a:uFillTx/>
              </a:defRPr>
            </a:pPr>
            <a:r>
              <a:rPr sz="1100">
                <a:solidFill>
                  <a:srgbClr val="FFFFFF"/>
                </a:solidFill>
                <a:uFill>
                  <a:solidFill>
                    <a:srgbClr val="4D4D4D"/>
                  </a:solidFill>
                </a:uFill>
              </a:rPr>
              <a:t>Body Level One</a:t>
            </a:r>
          </a:p>
          <a:p>
            <a:pPr lvl="1">
              <a:defRPr sz="1800">
                <a:solidFill>
                  <a:srgbClr val="000000"/>
                </a:solidFill>
                <a:uFillTx/>
              </a:defRPr>
            </a:pPr>
            <a:r>
              <a:rPr sz="1100">
                <a:solidFill>
                  <a:srgbClr val="FFFFFF"/>
                </a:solidFill>
                <a:uFill>
                  <a:solidFill>
                    <a:srgbClr val="4D4D4D"/>
                  </a:solidFill>
                </a:uFill>
              </a:rPr>
              <a:t>Body Level Two</a:t>
            </a:r>
          </a:p>
          <a:p>
            <a:pPr lvl="2">
              <a:defRPr sz="1800">
                <a:solidFill>
                  <a:srgbClr val="000000"/>
                </a:solidFill>
                <a:uFillTx/>
              </a:defRPr>
            </a:pPr>
            <a:r>
              <a:rPr sz="1100">
                <a:solidFill>
                  <a:srgbClr val="FFFFFF"/>
                </a:solidFill>
                <a:uFill>
                  <a:solidFill>
                    <a:srgbClr val="4D4D4D"/>
                  </a:solidFill>
                </a:uFill>
              </a:rPr>
              <a:t>Body Level Three</a:t>
            </a:r>
          </a:p>
          <a:p>
            <a:pPr lvl="3">
              <a:defRPr sz="1800">
                <a:solidFill>
                  <a:srgbClr val="000000"/>
                </a:solidFill>
                <a:uFillTx/>
              </a:defRPr>
            </a:pPr>
            <a:r>
              <a:rPr sz="1100">
                <a:solidFill>
                  <a:srgbClr val="FFFFFF"/>
                </a:solidFill>
                <a:uFill>
                  <a:solidFill>
                    <a:srgbClr val="4D4D4D"/>
                  </a:solidFill>
                </a:uFill>
              </a:rPr>
              <a:t>Body Level Four</a:t>
            </a:r>
          </a:p>
          <a:p>
            <a:pPr lvl="4">
              <a:defRPr sz="1800">
                <a:solidFill>
                  <a:srgbClr val="000000"/>
                </a:solidFill>
                <a:uFillTx/>
              </a:defRPr>
            </a:pPr>
            <a:r>
              <a:rPr sz="1100">
                <a:solidFill>
                  <a:srgbClr val="FFFFFF"/>
                </a:solidFill>
                <a:uFill>
                  <a:solidFill>
                    <a:srgbClr val="4D4D4D"/>
                  </a:solidFill>
                </a:uFill>
              </a:rPr>
              <a:t>Body Level Five</a:t>
            </a:r>
          </a:p>
        </p:txBody>
      </p:sp>
      <p:sp>
        <p:nvSpPr>
          <p:cNvPr id="184" name="Shape 184"/>
          <p:cNvSpPr/>
          <p:nvPr/>
        </p:nvSpPr>
        <p:spPr>
          <a:xfrm>
            <a:off x="-1" y="4507991"/>
            <a:ext cx="9144001" cy="1"/>
          </a:xfrm>
          <a:prstGeom prst="line">
            <a:avLst/>
          </a:prstGeom>
          <a:ln w="3175">
            <a:solidFill>
              <a:srgbClr val="FFFFFF"/>
            </a:solidFill>
            <a:round/>
          </a:ln>
        </p:spPr>
        <p:txBody>
          <a:bodyPr lIns="0" tIns="0" rIns="0" bIns="0"/>
          <a:lstStyle/>
          <a:p>
            <a:pPr lvl="0" defTabSz="457200">
              <a:defRPr sz="1200">
                <a:solidFill>
                  <a:srgbClr val="000000"/>
                </a:solidFill>
                <a:uFillTx/>
              </a:defRPr>
            </a:pPr>
            <a:endParaRPr/>
          </a:p>
        </p:txBody>
      </p:sp>
      <p:sp>
        <p:nvSpPr>
          <p:cNvPr id="185" name="Shape 185"/>
          <p:cNvSpPr>
            <a:spLocks noGrp="1"/>
          </p:cNvSpPr>
          <p:nvPr>
            <p:ph type="sldNum" sz="quarter" idx="2"/>
          </p:nvPr>
        </p:nvSpPr>
        <p:spPr>
          <a:xfrm>
            <a:off x="161289" y="4722093"/>
            <a:ext cx="533401" cy="203201"/>
          </a:xfrm>
          <a:prstGeom prst="rect">
            <a:avLst/>
          </a:prstGeom>
        </p:spPr>
        <p:txBody>
          <a:bodyPr/>
          <a:lstStyle>
            <a:lvl1pPr algn="l">
              <a:defRPr sz="1200">
                <a:solidFill>
                  <a:srgbClr val="FFFFFF"/>
                </a:solidFill>
                <a:uFill>
                  <a:solidFill>
                    <a:srgbClr val="4D4D4D"/>
                  </a:solidFill>
                </a:uFill>
                <a:latin typeface="Avenir Next"/>
                <a:ea typeface="Avenir Next"/>
                <a:cs typeface="Avenir Next"/>
                <a:sym typeface="Avenir Next"/>
              </a:defRPr>
            </a:lvl1pPr>
          </a:lstStyle>
          <a:p>
            <a:pPr lvl="0"/>
            <a:fld id="{86CB4B4D-7CA3-9044-876B-883B54F8677D}" type="slidenum">
              <a:t>‹#›</a:t>
            </a:fld>
            <a:endParaRPr/>
          </a:p>
        </p:txBody>
      </p:sp>
      <p:pic>
        <p:nvPicPr>
          <p:cNvPr id="186" name="pasted-image.pdf"/>
          <p:cNvPicPr/>
          <p:nvPr/>
        </p:nvPicPr>
        <p:blipFill>
          <a:blip r:embed="rId2">
            <a:extLst/>
          </a:blip>
          <a:stretch>
            <a:fillRect/>
          </a:stretch>
        </p:blipFill>
        <p:spPr>
          <a:xfrm>
            <a:off x="7937764" y="4709393"/>
            <a:ext cx="965201" cy="228601"/>
          </a:xfrm>
          <a:prstGeom prst="rect">
            <a:avLst/>
          </a:prstGeom>
          <a:ln w="12700">
            <a:miter lim="400000"/>
          </a:ln>
        </p:spPr>
      </p:pic>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1" name="Shape 31"/>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32" name="Shape 32"/>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33" name="Shape 33"/>
          <p:cNvSpPr>
            <a:spLocks noGrp="1"/>
          </p:cNvSpPr>
          <p:nvPr>
            <p:ph type="body" idx="1"/>
          </p:nvPr>
        </p:nvSpPr>
        <p:spPr>
          <a:xfrm>
            <a:off x="366710" y="1074737"/>
            <a:ext cx="8410580" cy="3966039"/>
          </a:xfrm>
          <a:prstGeom prst="rect">
            <a:avLst/>
          </a:prstGeom>
        </p:spPr>
        <p:txBody>
          <a:bodyPr numCol="1" spcCol="38100"/>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38" name="Shape 38"/>
          <p:cNvSpPr>
            <a:spLocks noGrp="1"/>
          </p:cNvSpPr>
          <p:nvPr>
            <p:ph type="title"/>
          </p:nvPr>
        </p:nvSpPr>
        <p:spPr>
          <a:xfrm>
            <a:off x="366713" y="325438"/>
            <a:ext cx="8410576" cy="1503362"/>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39" name="Shape 39"/>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nd Subtitle Only">
    <p:spTree>
      <p:nvGrpSpPr>
        <p:cNvPr id="1" name=""/>
        <p:cNvGrpSpPr/>
        <p:nvPr/>
      </p:nvGrpSpPr>
      <p:grpSpPr>
        <a:xfrm>
          <a:off x="0" y="0"/>
          <a:ext cx="0" cy="0"/>
          <a:chOff x="0" y="0"/>
          <a:chExt cx="0" cy="0"/>
        </a:xfrm>
      </p:grpSpPr>
      <p:sp>
        <p:nvSpPr>
          <p:cNvPr id="41" name="Shape 41"/>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42" name="Shape 42"/>
          <p:cNvSpPr>
            <a:spLocks noGrp="1"/>
          </p:cNvSpPr>
          <p:nvPr>
            <p:ph type="body" idx="1"/>
          </p:nvPr>
        </p:nvSpPr>
        <p:spPr>
          <a:xfrm>
            <a:off x="409575" y="785812"/>
            <a:ext cx="8410575" cy="346221"/>
          </a:xfrm>
          <a:prstGeom prst="rect">
            <a:avLst/>
          </a:prstGeom>
        </p:spPr>
        <p:txBody>
          <a:bodyPr numCol="1" spcCol="38100"/>
          <a:lstStyle>
            <a:lvl1pPr marL="0" indent="0">
              <a:spcBef>
                <a:spcPts val="0"/>
              </a:spcBef>
              <a:buClrTx/>
              <a:buSzTx/>
              <a:buFontTx/>
              <a:buNone/>
              <a:defRPr sz="2000"/>
            </a:lvl1pPr>
            <a:lvl2pPr marL="0" indent="0">
              <a:spcBef>
                <a:spcPts val="0"/>
              </a:spcBef>
              <a:buClrTx/>
              <a:buSzTx/>
              <a:buFontTx/>
              <a:buNone/>
              <a:defRPr sz="2000"/>
            </a:lvl2pPr>
            <a:lvl3pPr marL="0" indent="0">
              <a:spcBef>
                <a:spcPts val="0"/>
              </a:spcBef>
              <a:buClrTx/>
              <a:buSzTx/>
              <a:buFontTx/>
              <a:buNone/>
              <a:defRPr sz="2000"/>
            </a:lvl3pPr>
            <a:lvl4pPr marL="0" indent="0">
              <a:spcBef>
                <a:spcPts val="0"/>
              </a:spcBef>
              <a:buClrTx/>
              <a:buSzTx/>
              <a:buFontTx/>
              <a:buNone/>
              <a:defRPr sz="2000"/>
            </a:lvl4pPr>
            <a:lvl5pPr marL="0" indent="0">
              <a:spcBef>
                <a:spcPts val="0"/>
              </a:spcBef>
              <a:buClrTx/>
              <a:buSzTx/>
              <a:buFontTx/>
              <a:buNone/>
              <a:defRPr sz="2000"/>
            </a:lvl5pPr>
          </a:lstStyle>
          <a:p>
            <a:pPr lvl="0">
              <a:defRPr sz="1800">
                <a:solidFill>
                  <a:srgbClr val="000000"/>
                </a:solidFill>
                <a:uFillTx/>
              </a:defRPr>
            </a:pPr>
            <a:r>
              <a:rPr sz="2000">
                <a:solidFill>
                  <a:srgbClr val="4D4D4D"/>
                </a:solidFill>
                <a:uFill>
                  <a:solidFill>
                    <a:srgbClr val="4D4D4D"/>
                  </a:solidFill>
                </a:uFill>
              </a:rPr>
              <a:t>Body Level One</a:t>
            </a:r>
          </a:p>
          <a:p>
            <a:pPr lvl="1">
              <a:defRPr sz="1800">
                <a:solidFill>
                  <a:srgbClr val="000000"/>
                </a:solidFill>
                <a:uFillTx/>
              </a:defRPr>
            </a:pPr>
            <a:r>
              <a:rPr sz="2000">
                <a:solidFill>
                  <a:srgbClr val="4D4D4D"/>
                </a:solidFill>
                <a:uFill>
                  <a:solidFill>
                    <a:srgbClr val="4D4D4D"/>
                  </a:solidFill>
                </a:uFill>
              </a:rPr>
              <a:t>Body Level Two</a:t>
            </a:r>
          </a:p>
          <a:p>
            <a:pPr lvl="2">
              <a:defRPr sz="1800">
                <a:solidFill>
                  <a:srgbClr val="000000"/>
                </a:solidFill>
                <a:uFillTx/>
              </a:defRPr>
            </a:pPr>
            <a:r>
              <a:rPr sz="2000">
                <a:solidFill>
                  <a:srgbClr val="4D4D4D"/>
                </a:solidFill>
                <a:uFill>
                  <a:solidFill>
                    <a:srgbClr val="4D4D4D"/>
                  </a:solidFill>
                </a:uFill>
              </a:rPr>
              <a:t>Body Level Three</a:t>
            </a:r>
          </a:p>
          <a:p>
            <a:pPr lvl="3">
              <a:defRPr sz="1800">
                <a:solidFill>
                  <a:srgbClr val="000000"/>
                </a:solidFill>
                <a:uFillTx/>
              </a:defRPr>
            </a:pPr>
            <a:r>
              <a:rPr sz="2000">
                <a:solidFill>
                  <a:srgbClr val="4D4D4D"/>
                </a:solidFill>
                <a:uFill>
                  <a:solidFill>
                    <a:srgbClr val="4D4D4D"/>
                  </a:solidFill>
                </a:uFill>
              </a:rPr>
              <a:t>Body Level Four</a:t>
            </a:r>
          </a:p>
          <a:p>
            <a:pPr lvl="4">
              <a:defRPr sz="1800">
                <a:solidFill>
                  <a:srgbClr val="000000"/>
                </a:solidFill>
                <a:uFillTx/>
              </a:defRPr>
            </a:pPr>
            <a:r>
              <a:rPr sz="2000">
                <a:solidFill>
                  <a:srgbClr val="4D4D4D"/>
                </a:solidFill>
                <a:uFill>
                  <a:solidFill>
                    <a:srgbClr val="4D4D4D"/>
                  </a:solidFill>
                </a:uFill>
              </a:rPr>
              <a:t>Body Level Five</a:t>
            </a:r>
          </a:p>
        </p:txBody>
      </p:sp>
      <p:sp>
        <p:nvSpPr>
          <p:cNvPr id="43" name="Shape 43"/>
          <p:cNvSpPr>
            <a:spLocks noGrp="1"/>
          </p:cNvSpPr>
          <p:nvPr>
            <p:ph type="title"/>
          </p:nvPr>
        </p:nvSpPr>
        <p:spPr>
          <a:xfrm>
            <a:off x="366713" y="325438"/>
            <a:ext cx="8410576" cy="460377"/>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Content and Left Image">
    <p:spTree>
      <p:nvGrpSpPr>
        <p:cNvPr id="1" name=""/>
        <p:cNvGrpSpPr/>
        <p:nvPr/>
      </p:nvGrpSpPr>
      <p:grpSpPr>
        <a:xfrm>
          <a:off x="0" y="0"/>
          <a:ext cx="0" cy="0"/>
          <a:chOff x="0" y="0"/>
          <a:chExt cx="0" cy="0"/>
        </a:xfrm>
      </p:grpSpPr>
      <p:sp>
        <p:nvSpPr>
          <p:cNvPr id="45" name="Shape 45"/>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46" name="Shape 46"/>
          <p:cNvSpPr>
            <a:spLocks noGrp="1"/>
          </p:cNvSpPr>
          <p:nvPr>
            <p:ph type="title"/>
          </p:nvPr>
        </p:nvSpPr>
        <p:spPr>
          <a:xfrm>
            <a:off x="366713" y="325438"/>
            <a:ext cx="8410576" cy="749299"/>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47" name="Shape 47"/>
          <p:cNvSpPr>
            <a:spLocks noGrp="1"/>
          </p:cNvSpPr>
          <p:nvPr>
            <p:ph type="body" idx="1"/>
          </p:nvPr>
        </p:nvSpPr>
        <p:spPr>
          <a:xfrm>
            <a:off x="2728914" y="1074737"/>
            <a:ext cx="6045202" cy="4068763"/>
          </a:xfrm>
          <a:prstGeom prst="rect">
            <a:avLst/>
          </a:prstGeom>
        </p:spPr>
        <p:txBody>
          <a:bodyPr numCol="1" spcCol="38100"/>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wo Columns">
    <p:spTree>
      <p:nvGrpSpPr>
        <p:cNvPr id="1" name=""/>
        <p:cNvGrpSpPr/>
        <p:nvPr/>
      </p:nvGrpSpPr>
      <p:grpSpPr>
        <a:xfrm>
          <a:off x="0" y="0"/>
          <a:ext cx="0" cy="0"/>
          <a:chOff x="0" y="0"/>
          <a:chExt cx="0" cy="0"/>
        </a:xfrm>
      </p:grpSpPr>
      <p:sp>
        <p:nvSpPr>
          <p:cNvPr id="49" name="Shape 49"/>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50" name="Shape 50"/>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51" name="Shape 51"/>
          <p:cNvSpPr>
            <a:spLocks noGrp="1"/>
          </p:cNvSpPr>
          <p:nvPr>
            <p:ph type="body" idx="1"/>
          </p:nvPr>
        </p:nvSpPr>
        <p:spPr>
          <a:prstGeom prst="rect">
            <a:avLst/>
          </a:prstGeom>
        </p:spPr>
        <p:txBody>
          <a:bodyPr/>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Black Background">
    <p:spTree>
      <p:nvGrpSpPr>
        <p:cNvPr id="1" name=""/>
        <p:cNvGrpSpPr/>
        <p:nvPr/>
      </p:nvGrpSpPr>
      <p:grpSpPr>
        <a:xfrm>
          <a:off x="0" y="0"/>
          <a:ext cx="0" cy="0"/>
          <a:chOff x="0" y="0"/>
          <a:chExt cx="0" cy="0"/>
        </a:xfrm>
      </p:grpSpPr>
      <p:sp>
        <p:nvSpPr>
          <p:cNvPr id="53" name="Shape 53"/>
          <p:cNvSpPr/>
          <p:nvPr/>
        </p:nvSpPr>
        <p:spPr>
          <a:xfrm>
            <a:off x="0" y="4629150"/>
            <a:ext cx="9144000" cy="385765"/>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latin typeface="Arial"/>
                <a:ea typeface="Arial"/>
                <a:cs typeface="Arial"/>
                <a:sym typeface="Arial"/>
              </a:defRPr>
            </a:pPr>
            <a:endParaRPr/>
          </a:p>
        </p:txBody>
      </p:sp>
      <p:sp>
        <p:nvSpPr>
          <p:cNvPr id="54" name="Shape 54"/>
          <p:cNvSpPr/>
          <p:nvPr/>
        </p:nvSpPr>
        <p:spPr>
          <a:xfrm>
            <a:off x="366713" y="50184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latin typeface="Arial"/>
                <a:ea typeface="Arial"/>
                <a:cs typeface="Arial"/>
                <a:sym typeface="Arial"/>
              </a:defRPr>
            </a:lvl1pPr>
          </a:lstStyle>
          <a:p>
            <a:pPr lvl="0">
              <a:defRPr sz="1800">
                <a:solidFill>
                  <a:srgbClr val="000000"/>
                </a:solidFill>
                <a:uFillTx/>
              </a:defRPr>
            </a:pPr>
            <a:r>
              <a:rPr sz="600">
                <a:solidFill>
                  <a:srgbClr val="808080"/>
                </a:solidFill>
                <a:uFill>
                  <a:solidFill>
                    <a:srgbClr val="808080"/>
                  </a:solidFill>
                </a:uFill>
              </a:rPr>
              <a:t>© Copyright 2014 Pivotal. All rights reserved.</a:t>
            </a:r>
          </a:p>
        </p:txBody>
      </p:sp>
      <p:pic>
        <p:nvPicPr>
          <p:cNvPr id="55" name="image.pdf" descr="Pivotal_Logo_white.png"/>
          <p:cNvPicPr/>
          <p:nvPr/>
        </p:nvPicPr>
        <p:blipFill>
          <a:blip r:embed="rId2">
            <a:alphaModFix amt="0"/>
            <a:extLst/>
          </a:blip>
          <a:stretch>
            <a:fillRect/>
          </a:stretch>
        </p:blipFill>
        <p:spPr>
          <a:xfrm>
            <a:off x="7941733" y="4713966"/>
            <a:ext cx="957264" cy="219457"/>
          </a:xfrm>
          <a:prstGeom prst="rect">
            <a:avLst/>
          </a:prstGeom>
          <a:ln w="12700">
            <a:miter lim="400000"/>
          </a:ln>
        </p:spPr>
      </p:pic>
      <p:sp>
        <p:nvSpPr>
          <p:cNvPr id="56" name="Shape 56"/>
          <p:cNvSpPr/>
          <p:nvPr/>
        </p:nvSpPr>
        <p:spPr>
          <a:xfrm>
            <a:off x="0" y="0"/>
            <a:ext cx="9144000" cy="5143500"/>
          </a:xfrm>
          <a:prstGeom prst="rect">
            <a:avLst/>
          </a:prstGeom>
          <a:solidFill/>
          <a:ln w="12700">
            <a:solidFill/>
            <a:round/>
          </a:ln>
        </p:spPr>
        <p:txBody>
          <a:bodyPr lIns="0" tIns="0" rIns="0" bIns="0" anchor="ctr"/>
          <a:lstStyle/>
          <a:p>
            <a:pPr lvl="0" algn="ctr">
              <a:defRPr>
                <a:solidFill>
                  <a:srgbClr val="FFFFFF"/>
                </a:solidFill>
                <a:uFill>
                  <a:solidFill>
                    <a:srgbClr val="FFFFFF"/>
                  </a:solidFill>
                </a:uFill>
                <a:latin typeface="Arial"/>
                <a:ea typeface="Arial"/>
                <a:cs typeface="Arial"/>
                <a:sym typeface="Arial"/>
              </a:defRPr>
            </a:pPr>
            <a:endParaRPr/>
          </a:p>
        </p:txBody>
      </p:sp>
      <p:sp>
        <p:nvSpPr>
          <p:cNvPr id="57" name="Shape 57"/>
          <p:cNvSpPr/>
          <p:nvPr/>
        </p:nvSpPr>
        <p:spPr>
          <a:xfrm>
            <a:off x="0" y="4629150"/>
            <a:ext cx="9144000" cy="385765"/>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latin typeface="Arial"/>
                <a:ea typeface="Arial"/>
                <a:cs typeface="Arial"/>
                <a:sym typeface="Arial"/>
              </a:defRPr>
            </a:pPr>
            <a:endParaRPr/>
          </a:p>
        </p:txBody>
      </p:sp>
      <p:sp>
        <p:nvSpPr>
          <p:cNvPr id="58" name="Shape 58"/>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59" name="Shape 59"/>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latin typeface="Arial"/>
                <a:ea typeface="Arial"/>
                <a:cs typeface="Arial"/>
                <a:sym typeface="Aria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60" name="image1.png"/>
          <p:cNvPicPr/>
          <p:nvPr/>
        </p:nvPicPr>
        <p:blipFill>
          <a:blip r:embed="rId3">
            <a:extLst/>
          </a:blip>
          <a:stretch>
            <a:fillRect/>
          </a:stretch>
        </p:blipFill>
        <p:spPr>
          <a:xfrm>
            <a:off x="7937764" y="4709393"/>
            <a:ext cx="965202" cy="228602"/>
          </a:xfrm>
          <a:prstGeom prst="rect">
            <a:avLst/>
          </a:prstGeom>
          <a:ln w="12700">
            <a:miter lim="400000"/>
          </a:ln>
        </p:spPr>
      </p:pic>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ivotal Title Slide">
    <p:bg>
      <p:bgPr>
        <a:solidFill>
          <a:srgbClr val="33928A"/>
        </a:solidFill>
        <a:effectLst/>
      </p:bgPr>
    </p:bg>
    <p:spTree>
      <p:nvGrpSpPr>
        <p:cNvPr id="1" name=""/>
        <p:cNvGrpSpPr/>
        <p:nvPr/>
      </p:nvGrpSpPr>
      <p:grpSpPr>
        <a:xfrm>
          <a:off x="0" y="0"/>
          <a:ext cx="0" cy="0"/>
          <a:chOff x="0" y="0"/>
          <a:chExt cx="0" cy="0"/>
        </a:xfrm>
      </p:grpSpPr>
      <p:sp>
        <p:nvSpPr>
          <p:cNvPr id="62" name="Shape 62"/>
          <p:cNvSpPr/>
          <p:nvPr/>
        </p:nvSpPr>
        <p:spPr>
          <a:xfrm>
            <a:off x="0" y="0"/>
            <a:ext cx="9144000" cy="5143500"/>
          </a:xfrm>
          <a:prstGeom prst="rect">
            <a:avLst/>
          </a:prstGeom>
          <a:solidFill/>
          <a:ln w="12700">
            <a:miter lim="400000"/>
          </a:ln>
        </p:spPr>
        <p:txBody>
          <a:bodyPr lIns="0" tIns="0" rIns="0" bIns="0" anchor="ctr"/>
          <a:lstStyle/>
          <a:p>
            <a:pPr lvl="0" algn="ctr">
              <a:defRPr>
                <a:solidFill>
                  <a:srgbClr val="FFFFFF"/>
                </a:solidFill>
                <a:uFill>
                  <a:solidFill>
                    <a:srgbClr val="FFFFFF"/>
                  </a:solidFill>
                </a:uFill>
                <a:latin typeface="Arial"/>
                <a:ea typeface="Arial"/>
                <a:cs typeface="Arial"/>
                <a:sym typeface="Arial"/>
              </a:defRPr>
            </a:pPr>
            <a:endParaRPr/>
          </a:p>
        </p:txBody>
      </p:sp>
      <p:sp>
        <p:nvSpPr>
          <p:cNvPr id="63" name="Shape 63"/>
          <p:cNvSpPr/>
          <p:nvPr/>
        </p:nvSpPr>
        <p:spPr>
          <a:xfrm>
            <a:off x="1701800" y="3094038"/>
            <a:ext cx="5689600" cy="43706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lvl="0" algn="ctr">
              <a:defRPr>
                <a:solidFill>
                  <a:srgbClr val="000000"/>
                </a:solidFill>
                <a:uFillTx/>
              </a:defRPr>
            </a:pPr>
            <a:r>
              <a:rPr sz="2400">
                <a:solidFill>
                  <a:srgbClr val="F27C3A"/>
                </a:solidFill>
                <a:uFill>
                  <a:solidFill>
                    <a:srgbClr val="F27C3A"/>
                  </a:solidFill>
                </a:uFill>
                <a:latin typeface="Arial"/>
                <a:ea typeface="Arial"/>
                <a:cs typeface="Arial"/>
                <a:sym typeface="Arial"/>
              </a:rPr>
              <a:t>A NEW PLATFORM </a:t>
            </a:r>
            <a:r>
              <a:rPr sz="2400">
                <a:solidFill>
                  <a:srgbClr val="3EA7BC"/>
                </a:solidFill>
                <a:uFill>
                  <a:solidFill>
                    <a:srgbClr val="3EA7BC"/>
                  </a:solidFill>
                </a:uFill>
                <a:latin typeface="Arial"/>
                <a:ea typeface="Arial"/>
                <a:cs typeface="Arial"/>
                <a:sym typeface="Arial"/>
              </a:rPr>
              <a:t>FOR A NEW ERA</a:t>
            </a:r>
          </a:p>
        </p:txBody>
      </p:sp>
      <p:pic>
        <p:nvPicPr>
          <p:cNvPr id="64" name="image2.png"/>
          <p:cNvPicPr/>
          <p:nvPr/>
        </p:nvPicPr>
        <p:blipFill>
          <a:blip r:embed="rId2">
            <a:extLst/>
          </a:blip>
          <a:stretch>
            <a:fillRect/>
          </a:stretch>
        </p:blipFill>
        <p:spPr>
          <a:xfrm>
            <a:off x="1974850" y="1658938"/>
            <a:ext cx="5194300" cy="1270002"/>
          </a:xfrm>
          <a:prstGeom prst="rect">
            <a:avLst/>
          </a:prstGeom>
          <a:ln w="12700">
            <a:miter lim="400000"/>
          </a:ln>
        </p:spPr>
      </p:pic>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0" y="4629150"/>
            <a:ext cx="9144000" cy="385765"/>
          </a:xfrm>
          <a:prstGeom prst="rect">
            <a:avLst/>
          </a:prstGeom>
          <a:solidFill>
            <a:srgbClr val="00786E"/>
          </a:solidFill>
          <a:ln w="12700">
            <a:miter lim="400000"/>
          </a:ln>
        </p:spPr>
        <p:txBody>
          <a:bodyPr lIns="0" tIns="0" rIns="0" bIns="0" anchor="ctr"/>
          <a:lstStyle/>
          <a:p>
            <a:pPr lvl="0">
              <a:defRPr>
                <a:solidFill>
                  <a:srgbClr val="FFFFFF"/>
                </a:solidFill>
                <a:uFill>
                  <a:solidFill>
                    <a:srgbClr val="FFFFFF"/>
                  </a:solidFill>
                </a:uFill>
                <a:latin typeface="Arial"/>
                <a:ea typeface="Arial"/>
                <a:cs typeface="Arial"/>
                <a:sym typeface="Arial"/>
              </a:defRPr>
            </a:pPr>
            <a:endParaRPr/>
          </a:p>
        </p:txBody>
      </p:sp>
      <p:sp>
        <p:nvSpPr>
          <p:cNvPr id="3" name="Shape 3"/>
          <p:cNvSpPr>
            <a:spLocks noGrp="1"/>
          </p:cNvSpPr>
          <p:nvPr>
            <p:ph type="sldNum" sz="quarter" idx="2"/>
          </p:nvPr>
        </p:nvSpPr>
        <p:spPr>
          <a:xfrm>
            <a:off x="8553450" y="5021495"/>
            <a:ext cx="533400" cy="127001"/>
          </a:xfrm>
          <a:prstGeom prst="rect">
            <a:avLst/>
          </a:prstGeom>
          <a:ln w="12700">
            <a:miter lim="400000"/>
          </a:ln>
        </p:spPr>
        <p:txBody>
          <a:bodyPr lIns="0" tIns="0" rIns="0" bIns="0">
            <a:spAutoFit/>
          </a:bodyPr>
          <a:lstStyle>
            <a:lvl1pPr algn="r">
              <a:defRPr sz="800">
                <a:solidFill>
                  <a:srgbClr val="808080"/>
                </a:solidFill>
                <a:uFill>
                  <a:solidFill>
                    <a:srgbClr val="808080"/>
                  </a:solidFill>
                </a:uFill>
                <a:latin typeface="Arial"/>
                <a:ea typeface="Arial"/>
                <a:cs typeface="Arial"/>
                <a:sym typeface="Arial"/>
              </a:defRPr>
            </a:lvl1pPr>
          </a:lstStyle>
          <a:p>
            <a:pPr lvl="0"/>
            <a:fld id="{86CB4B4D-7CA3-9044-876B-883B54F8677D}" type="slidenum">
              <a:t>‹#›</a:t>
            </a:fld>
            <a:endParaRPr/>
          </a:p>
        </p:txBody>
      </p:sp>
      <p:sp>
        <p:nvSpPr>
          <p:cNvPr id="4" name="Shape 4"/>
          <p:cNvSpPr>
            <a:spLocks noGrp="1"/>
          </p:cNvSpPr>
          <p:nvPr>
            <p:ph type="title"/>
          </p:nvPr>
        </p:nvSpPr>
        <p:spPr>
          <a:xfrm>
            <a:off x="366713" y="325438"/>
            <a:ext cx="8410576" cy="7493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sz="1800">
                <a:solidFill>
                  <a:srgbClr val="000000"/>
                </a:solidFill>
                <a:uFillTx/>
              </a:defRPr>
            </a:pPr>
            <a:r>
              <a:rPr sz="3200">
                <a:solidFill>
                  <a:srgbClr val="008881"/>
                </a:solidFill>
                <a:uFill>
                  <a:solidFill>
                    <a:srgbClr val="008881"/>
                  </a:solidFill>
                </a:uFill>
              </a:rPr>
              <a:t>Title Text</a:t>
            </a:r>
          </a:p>
        </p:txBody>
      </p:sp>
      <p:sp>
        <p:nvSpPr>
          <p:cNvPr id="5" name="Shape 5"/>
          <p:cNvSpPr>
            <a:spLocks noGrp="1"/>
          </p:cNvSpPr>
          <p:nvPr>
            <p:ph type="body" idx="1"/>
          </p:nvPr>
        </p:nvSpPr>
        <p:spPr>
          <a:xfrm>
            <a:off x="366714" y="1074737"/>
            <a:ext cx="8410576" cy="4068763"/>
          </a:xfrm>
          <a:prstGeom prst="rect">
            <a:avLst/>
          </a:prstGeom>
          <a:ln w="12700">
            <a:miter lim="400000"/>
          </a:ln>
          <a:extLst>
            <a:ext uri="{C572A759-6A51-4108-AA02-DFA0A04FC94B}">
              <ma14:wrappingTextBoxFlag xmlns:ma14="http://schemas.microsoft.com/office/mac/drawingml/2011/main" val="1"/>
            </a:ext>
          </a:extLst>
        </p:spPr>
        <p:txBody>
          <a:bodyPr lIns="0" tIns="0" rIns="0" bIns="0" numCol="2" spcCol="420528"/>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sp>
        <p:nvSpPr>
          <p:cNvPr id="6" name="Shape 6"/>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latin typeface="Arial"/>
                <a:ea typeface="Arial"/>
                <a:cs typeface="Arial"/>
                <a:sym typeface="Arial"/>
              </a:defRPr>
            </a:lvl1pPr>
          </a:lstStyle>
          <a:p>
            <a:pPr lvl="0">
              <a:defRPr sz="1800">
                <a:solidFill>
                  <a:srgbClr val="000000"/>
                </a:solidFill>
                <a:uFillTx/>
              </a:defRPr>
            </a:pPr>
            <a:r>
              <a:rPr sz="600">
                <a:solidFill>
                  <a:srgbClr val="808080"/>
                </a:solidFill>
                <a:uFill>
                  <a:solidFill>
                    <a:srgbClr val="808080"/>
                  </a:solidFill>
                </a:uFill>
              </a:rPr>
              <a:t>© Copyright 2015 Pivotal. All rights reserved.</a:t>
            </a:r>
          </a:p>
        </p:txBody>
      </p:sp>
      <p:pic>
        <p:nvPicPr>
          <p:cNvPr id="7" name="image1.png"/>
          <p:cNvPicPr/>
          <p:nvPr/>
        </p:nvPicPr>
        <p:blipFill>
          <a:blip r:embed="rId25">
            <a:extLst/>
          </a:blip>
          <a:stretch>
            <a:fillRect/>
          </a:stretch>
        </p:blipFill>
        <p:spPr>
          <a:xfrm>
            <a:off x="7937764" y="4709393"/>
            <a:ext cx="965202" cy="228602"/>
          </a:xfrm>
          <a:prstGeom prst="rect">
            <a:avLst/>
          </a:prstGeom>
          <a:ln w="12700">
            <a:miter lim="400000"/>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61" r:id="rId10"/>
    <p:sldLayoutId id="2147483662" r:id="rId11"/>
    <p:sldLayoutId id="2147483663" r:id="rId12"/>
    <p:sldLayoutId id="2147483665" r:id="rId13"/>
    <p:sldLayoutId id="2147483666" r:id="rId14"/>
    <p:sldLayoutId id="2147483667" r:id="rId15"/>
    <p:sldLayoutId id="2147483668" r:id="rId16"/>
    <p:sldLayoutId id="2147483669" r:id="rId17"/>
    <p:sldLayoutId id="2147483670" r:id="rId18"/>
    <p:sldLayoutId id="2147483671" r:id="rId19"/>
    <p:sldLayoutId id="2147483674" r:id="rId20"/>
    <p:sldLayoutId id="2147483675" r:id="rId21"/>
    <p:sldLayoutId id="2147483676" r:id="rId22"/>
    <p:sldLayoutId id="2147483677" r:id="rId23"/>
  </p:sldLayoutIdLst>
  <p:transition xmlns:p14="http://schemas.microsoft.com/office/powerpoint/2010/main" spd="med"/>
  <p:txStyles>
    <p:titleStyle>
      <a:lvl1pPr>
        <a:lnSpc>
          <a:spcPct val="90000"/>
        </a:lnSpc>
        <a:defRPr sz="3200">
          <a:solidFill>
            <a:srgbClr val="008881"/>
          </a:solidFill>
          <a:uFill>
            <a:solidFill>
              <a:srgbClr val="008881"/>
            </a:solidFill>
          </a:uFill>
          <a:latin typeface="Avenir Next Medium"/>
          <a:ea typeface="Avenir Next Medium"/>
          <a:cs typeface="Avenir Next Medium"/>
          <a:sym typeface="Avenir Next Medium"/>
        </a:defRPr>
      </a:lvl1pPr>
      <a:lvl2pPr>
        <a:lnSpc>
          <a:spcPct val="90000"/>
        </a:lnSpc>
        <a:defRPr sz="3200">
          <a:solidFill>
            <a:srgbClr val="008881"/>
          </a:solidFill>
          <a:uFill>
            <a:solidFill>
              <a:srgbClr val="008881"/>
            </a:solidFill>
          </a:uFill>
          <a:latin typeface="Avenir Next Medium"/>
          <a:ea typeface="Avenir Next Medium"/>
          <a:cs typeface="Avenir Next Medium"/>
          <a:sym typeface="Avenir Next Medium"/>
        </a:defRPr>
      </a:lvl2pPr>
      <a:lvl3pPr>
        <a:lnSpc>
          <a:spcPct val="90000"/>
        </a:lnSpc>
        <a:defRPr sz="3200">
          <a:solidFill>
            <a:srgbClr val="008881"/>
          </a:solidFill>
          <a:uFill>
            <a:solidFill>
              <a:srgbClr val="008881"/>
            </a:solidFill>
          </a:uFill>
          <a:latin typeface="Avenir Next Medium"/>
          <a:ea typeface="Avenir Next Medium"/>
          <a:cs typeface="Avenir Next Medium"/>
          <a:sym typeface="Avenir Next Medium"/>
        </a:defRPr>
      </a:lvl3pPr>
      <a:lvl4pPr>
        <a:lnSpc>
          <a:spcPct val="90000"/>
        </a:lnSpc>
        <a:defRPr sz="3200">
          <a:solidFill>
            <a:srgbClr val="008881"/>
          </a:solidFill>
          <a:uFill>
            <a:solidFill>
              <a:srgbClr val="008881"/>
            </a:solidFill>
          </a:uFill>
          <a:latin typeface="Avenir Next Medium"/>
          <a:ea typeface="Avenir Next Medium"/>
          <a:cs typeface="Avenir Next Medium"/>
          <a:sym typeface="Avenir Next Medium"/>
        </a:defRPr>
      </a:lvl4pPr>
      <a:lvl5pPr>
        <a:lnSpc>
          <a:spcPct val="90000"/>
        </a:lnSpc>
        <a:defRPr sz="3200">
          <a:solidFill>
            <a:srgbClr val="008881"/>
          </a:solidFill>
          <a:uFill>
            <a:solidFill>
              <a:srgbClr val="008881"/>
            </a:solidFill>
          </a:uFill>
          <a:latin typeface="Avenir Next Medium"/>
          <a:ea typeface="Avenir Next Medium"/>
          <a:cs typeface="Avenir Next Medium"/>
          <a:sym typeface="Avenir Next Medium"/>
        </a:defRPr>
      </a:lvl5pPr>
      <a:lvl6pPr>
        <a:lnSpc>
          <a:spcPct val="90000"/>
        </a:lnSpc>
        <a:defRPr sz="3200">
          <a:solidFill>
            <a:srgbClr val="008881"/>
          </a:solidFill>
          <a:uFill>
            <a:solidFill>
              <a:srgbClr val="008881"/>
            </a:solidFill>
          </a:uFill>
          <a:latin typeface="Avenir Next Medium"/>
          <a:ea typeface="Avenir Next Medium"/>
          <a:cs typeface="Avenir Next Medium"/>
          <a:sym typeface="Avenir Next Medium"/>
        </a:defRPr>
      </a:lvl6pPr>
      <a:lvl7pPr>
        <a:lnSpc>
          <a:spcPct val="90000"/>
        </a:lnSpc>
        <a:defRPr sz="3200">
          <a:solidFill>
            <a:srgbClr val="008881"/>
          </a:solidFill>
          <a:uFill>
            <a:solidFill>
              <a:srgbClr val="008881"/>
            </a:solidFill>
          </a:uFill>
          <a:latin typeface="Avenir Next Medium"/>
          <a:ea typeface="Avenir Next Medium"/>
          <a:cs typeface="Avenir Next Medium"/>
          <a:sym typeface="Avenir Next Medium"/>
        </a:defRPr>
      </a:lvl7pPr>
      <a:lvl8pPr>
        <a:lnSpc>
          <a:spcPct val="90000"/>
        </a:lnSpc>
        <a:defRPr sz="3200">
          <a:solidFill>
            <a:srgbClr val="008881"/>
          </a:solidFill>
          <a:uFill>
            <a:solidFill>
              <a:srgbClr val="008881"/>
            </a:solidFill>
          </a:uFill>
          <a:latin typeface="Avenir Next Medium"/>
          <a:ea typeface="Avenir Next Medium"/>
          <a:cs typeface="Avenir Next Medium"/>
          <a:sym typeface="Avenir Next Medium"/>
        </a:defRPr>
      </a:lvl8pPr>
      <a:lvl9pPr>
        <a:lnSpc>
          <a:spcPct val="90000"/>
        </a:lnSpc>
        <a:defRPr sz="3200">
          <a:solidFill>
            <a:srgbClr val="008881"/>
          </a:solidFill>
          <a:uFill>
            <a:solidFill>
              <a:srgbClr val="008881"/>
            </a:solidFill>
          </a:uFill>
          <a:latin typeface="Avenir Next Medium"/>
          <a:ea typeface="Avenir Next Medium"/>
          <a:cs typeface="Avenir Next Medium"/>
          <a:sym typeface="Avenir Next Medium"/>
        </a:defRPr>
      </a:lvl9pPr>
    </p:titleStyle>
    <p:bodyStyle>
      <a:lvl1pPr marL="228600" indent="-228600">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3pPr>
      <a:lvl4pPr marL="1946275" indent="-574675">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4pPr>
      <a:lvl5pPr marL="2327562" indent="-498762">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9pPr>
    </p:bodyStyle>
    <p:otherStyle>
      <a:lvl1pPr algn="r">
        <a:defRPr sz="800">
          <a:solidFill>
            <a:schemeClr val="tx1"/>
          </a:solidFill>
          <a:uFill>
            <a:solidFill>
              <a:srgbClr val="808080"/>
            </a:solidFill>
          </a:uFill>
          <a:latin typeface="+mn-lt"/>
          <a:ea typeface="+mn-ea"/>
          <a:cs typeface="+mn-cs"/>
          <a:sym typeface="Arial"/>
        </a:defRPr>
      </a:lvl1pPr>
      <a:lvl2pPr algn="r">
        <a:defRPr sz="800">
          <a:solidFill>
            <a:schemeClr val="tx1"/>
          </a:solidFill>
          <a:uFill>
            <a:solidFill>
              <a:srgbClr val="808080"/>
            </a:solidFill>
          </a:uFill>
          <a:latin typeface="+mn-lt"/>
          <a:ea typeface="+mn-ea"/>
          <a:cs typeface="+mn-cs"/>
          <a:sym typeface="Arial"/>
        </a:defRPr>
      </a:lvl2pPr>
      <a:lvl3pPr algn="r">
        <a:defRPr sz="800">
          <a:solidFill>
            <a:schemeClr val="tx1"/>
          </a:solidFill>
          <a:uFill>
            <a:solidFill>
              <a:srgbClr val="808080"/>
            </a:solidFill>
          </a:uFill>
          <a:latin typeface="+mn-lt"/>
          <a:ea typeface="+mn-ea"/>
          <a:cs typeface="+mn-cs"/>
          <a:sym typeface="Arial"/>
        </a:defRPr>
      </a:lvl3pPr>
      <a:lvl4pPr algn="r">
        <a:defRPr sz="800">
          <a:solidFill>
            <a:schemeClr val="tx1"/>
          </a:solidFill>
          <a:uFill>
            <a:solidFill>
              <a:srgbClr val="808080"/>
            </a:solidFill>
          </a:uFill>
          <a:latin typeface="+mn-lt"/>
          <a:ea typeface="+mn-ea"/>
          <a:cs typeface="+mn-cs"/>
          <a:sym typeface="Arial"/>
        </a:defRPr>
      </a:lvl4pPr>
      <a:lvl5pPr algn="r">
        <a:defRPr sz="800">
          <a:solidFill>
            <a:schemeClr val="tx1"/>
          </a:solidFill>
          <a:uFill>
            <a:solidFill>
              <a:srgbClr val="808080"/>
            </a:solidFill>
          </a:uFill>
          <a:latin typeface="+mn-lt"/>
          <a:ea typeface="+mn-ea"/>
          <a:cs typeface="+mn-cs"/>
          <a:sym typeface="Arial"/>
        </a:defRPr>
      </a:lvl5pPr>
      <a:lvl6pPr algn="r">
        <a:defRPr sz="800">
          <a:solidFill>
            <a:schemeClr val="tx1"/>
          </a:solidFill>
          <a:uFill>
            <a:solidFill>
              <a:srgbClr val="808080"/>
            </a:solidFill>
          </a:uFill>
          <a:latin typeface="+mn-lt"/>
          <a:ea typeface="+mn-ea"/>
          <a:cs typeface="+mn-cs"/>
          <a:sym typeface="Arial"/>
        </a:defRPr>
      </a:lvl6pPr>
      <a:lvl7pPr algn="r">
        <a:defRPr sz="800">
          <a:solidFill>
            <a:schemeClr val="tx1"/>
          </a:solidFill>
          <a:uFill>
            <a:solidFill>
              <a:srgbClr val="808080"/>
            </a:solidFill>
          </a:uFill>
          <a:latin typeface="+mn-lt"/>
          <a:ea typeface="+mn-ea"/>
          <a:cs typeface="+mn-cs"/>
          <a:sym typeface="Arial"/>
        </a:defRPr>
      </a:lvl7pPr>
      <a:lvl8pPr algn="r">
        <a:defRPr sz="800">
          <a:solidFill>
            <a:schemeClr val="tx1"/>
          </a:solidFill>
          <a:uFill>
            <a:solidFill>
              <a:srgbClr val="808080"/>
            </a:solidFill>
          </a:uFill>
          <a:latin typeface="+mn-lt"/>
          <a:ea typeface="+mn-ea"/>
          <a:cs typeface="+mn-cs"/>
          <a:sym typeface="Arial"/>
        </a:defRPr>
      </a:lvl8pPr>
      <a:lvl9pPr algn="r">
        <a:defRPr sz="800">
          <a:solidFill>
            <a:schemeClr val="tx1"/>
          </a:solidFill>
          <a:uFill>
            <a:solidFill>
              <a:srgbClr val="808080"/>
            </a:solidFill>
          </a:uFill>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0.png"/><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apievangelist.com/2012/01/12/the-secret-to-amazons-success-internal-api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hyperlink" Target="http://martinfowler.com/bliki/MicroservicePrerequisites.html" TargetMode="External"/><Relationship Id="rId4" Type="http://schemas.openxmlformats.org/officeDocument/2006/relationships/image" Target="../media/image24.jpeg"/><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4.tiff"/><Relationship Id="rId4" Type="http://schemas.openxmlformats.org/officeDocument/2006/relationships/image" Target="../media/image35.png"/><Relationship Id="rId1" Type="http://schemas.openxmlformats.org/officeDocument/2006/relationships/slideLayout" Target="../slideLayouts/slideLayout4.xml"/><Relationship Id="rId2" Type="http://schemas.openxmlformats.org/officeDocument/2006/relationships/image" Target="../media/image33.tiff"/></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hyperlink" Target="http://techblog.netflix.com/2012/02/fault-tolerance-in-high-volume.html" TargetMode="External"/><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29.xml.rels><?xml version="1.0" encoding="UTF-8" standalone="yes"?>
<Relationships xmlns="http://schemas.openxmlformats.org/package/2006/relationships"><Relationship Id="rId3" Type="http://schemas.openxmlformats.org/officeDocument/2006/relationships/image" Target="../media/image37.tiff"/><Relationship Id="rId4" Type="http://schemas.openxmlformats.org/officeDocument/2006/relationships/image" Target="../media/image35.png"/><Relationship Id="rId1" Type="http://schemas.openxmlformats.org/officeDocument/2006/relationships/slideLayout" Target="../slideLayouts/slideLayout4.xml"/><Relationship Id="rId2"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11.xml"/><Relationship Id="rId2"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41.png"/><Relationship Id="rId3"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42.png"/><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10.xml"/><Relationship Id="rId2"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49.png"/><Relationship Id="rId1" Type="http://schemas.openxmlformats.org/officeDocument/2006/relationships/slideLayout" Target="../slideLayouts/slideLayout19.xml"/><Relationship Id="rId2"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hart" Target="../charts/chart1.xml"/></Relationships>
</file>

<file path=ppt/slides/_rels/slide9.xml.rels><?xml version="1.0" encoding="UTF-8" standalone="yes"?>
<Relationships xmlns="http://schemas.openxmlformats.org/package/2006/relationships"><Relationship Id="rId11" Type="http://schemas.openxmlformats.org/officeDocument/2006/relationships/image" Target="../media/image16.png"/><Relationship Id="rId12" Type="http://schemas.openxmlformats.org/officeDocument/2006/relationships/image" Target="../media/image17.png"/><Relationship Id="rId13" Type="http://schemas.openxmlformats.org/officeDocument/2006/relationships/image" Target="../media/image18.png"/><Relationship Id="rId14" Type="http://schemas.openxmlformats.org/officeDocument/2006/relationships/image" Target="../media/image19.png"/><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8.png"/><Relationship Id="rId9" Type="http://schemas.openxmlformats.org/officeDocument/2006/relationships/image" Target="../media/image15.png"/><Relationship Id="rId10"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a:spLocks noGrp="1"/>
          </p:cNvSpPr>
          <p:nvPr>
            <p:ph type="body" idx="1"/>
          </p:nvPr>
        </p:nvSpPr>
        <p:spPr>
          <a:xfrm>
            <a:off x="890587" y="2633384"/>
            <a:ext cx="7620001" cy="1042337"/>
          </a:xfrm>
          <a:prstGeom prst="rect">
            <a:avLst/>
          </a:prstGeom>
        </p:spPr>
        <p:txBody>
          <a:bodyPr>
            <a:normAutofit/>
          </a:bodyPr>
          <a:lstStyle/>
          <a:p>
            <a:pPr lvl="0">
              <a:defRPr sz="1800">
                <a:solidFill>
                  <a:srgbClr val="000000"/>
                </a:solidFill>
                <a:uFillTx/>
              </a:defRPr>
            </a:pPr>
            <a:r>
              <a:rPr sz="2400">
                <a:solidFill>
                  <a:srgbClr val="3EA7BC"/>
                </a:solidFill>
                <a:uFill>
                  <a:solidFill>
                    <a:srgbClr val="3EA7BC"/>
                  </a:solidFill>
                </a:uFill>
              </a:rPr>
              <a:t>Cloud Foundry and Microservices</a:t>
            </a:r>
          </a:p>
        </p:txBody>
      </p:sp>
      <p:sp>
        <p:nvSpPr>
          <p:cNvPr id="191" name="Shape 19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normAutofit/>
          </a:bodyPr>
          <a:lstStyle/>
          <a:p>
            <a:pPr lvl="0">
              <a:defRPr sz="1800">
                <a:solidFill>
                  <a:srgbClr val="000000"/>
                </a:solidFill>
                <a:uFillTx/>
              </a:defRPr>
            </a:pPr>
            <a:fld id="{86CB4B4D-7CA3-9044-876B-883B54F8677D}" type="slidenum">
              <a:rPr sz="800">
                <a:solidFill>
                  <a:srgbClr val="808080"/>
                </a:solidFill>
                <a:uFill>
                  <a:solidFill>
                    <a:srgbClr val="808080"/>
                  </a:solidFill>
                </a:uFill>
              </a:rPr>
              <a:t>1</a:t>
            </a:fld>
            <a:endParaRPr sz="800">
              <a:solidFill>
                <a:srgbClr val="808080"/>
              </a:solidFill>
              <a:uFill>
                <a:solidFill>
                  <a:srgbClr val="808080"/>
                </a:solidFill>
              </a:uFill>
            </a:endParaRPr>
          </a:p>
        </p:txBody>
      </p:sp>
      <p:pic>
        <p:nvPicPr>
          <p:cNvPr id="192" name="image4.png"/>
          <p:cNvPicPr/>
          <p:nvPr/>
        </p:nvPicPr>
        <p:blipFill>
          <a:blip r:embed="rId3" cstate="print">
            <a:extLst>
              <a:ext uri="{28A0092B-C50C-407E-A947-70E740481C1C}">
                <a14:useLocalDpi xmlns:a14="http://schemas.microsoft.com/office/drawing/2010/main"/>
              </a:ext>
            </a:extLst>
          </a:blip>
          <a:srcRect/>
          <a:stretch>
            <a:fillRect/>
          </a:stretch>
        </p:blipFill>
        <p:spPr>
          <a:xfrm>
            <a:off x="6032808" y="952049"/>
            <a:ext cx="2722700" cy="1474797"/>
          </a:xfrm>
          <a:prstGeom prst="rect">
            <a:avLst/>
          </a:prstGeom>
          <a:ln w="12700">
            <a:miter lim="400000"/>
          </a:ln>
        </p:spPr>
      </p:pic>
      <p:sp>
        <p:nvSpPr>
          <p:cNvPr id="193" name="Shape 193"/>
          <p:cNvSpPr>
            <a:spLocks noGrp="1"/>
          </p:cNvSpPr>
          <p:nvPr>
            <p:ph type="title"/>
          </p:nvPr>
        </p:nvSpPr>
        <p:spPr>
          <a:xfrm>
            <a:off x="890587" y="27030"/>
            <a:ext cx="7929565" cy="2292307"/>
          </a:xfrm>
          <a:prstGeom prst="rect">
            <a:avLst/>
          </a:prstGeom>
        </p:spPr>
        <p:txBody>
          <a:bodyPr>
            <a:normAutofit/>
          </a:bodyPr>
          <a:lstStyle/>
          <a:p>
            <a:pPr lvl="0">
              <a:defRPr sz="1800">
                <a:solidFill>
                  <a:srgbClr val="000000"/>
                </a:solidFill>
                <a:uFillTx/>
              </a:defRPr>
            </a:pPr>
            <a:r>
              <a:rPr sz="3600">
                <a:solidFill>
                  <a:srgbClr val="F16F3B"/>
                </a:solidFill>
                <a:uFill>
                  <a:solidFill>
                    <a:srgbClr val="F16F3B"/>
                  </a:solidFill>
                </a:uFill>
              </a:rPr>
              <a:t>Cloud Native Application</a:t>
            </a:r>
          </a:p>
        </p:txBody>
      </p:sp>
      <p:sp>
        <p:nvSpPr>
          <p:cNvPr id="194" name="Shape 194"/>
          <p:cNvSpPr/>
          <p:nvPr/>
        </p:nvSpPr>
        <p:spPr>
          <a:xfrm>
            <a:off x="890587" y="3238773"/>
            <a:ext cx="7620001" cy="27699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a:solidFill>
                  <a:srgbClr val="000000"/>
                </a:solidFill>
                <a:uFillTx/>
              </a:defRPr>
            </a:pPr>
            <a:r>
              <a:rPr lang="en-US" dirty="0" smtClean="0">
                <a:solidFill>
                  <a:srgbClr val="FFFFFF"/>
                </a:solidFill>
                <a:uFill>
                  <a:solidFill>
                    <a:srgbClr val="3EA7BC"/>
                  </a:solidFill>
                </a:uFill>
                <a:latin typeface="Avenir Next"/>
                <a:ea typeface="Avenir Next"/>
                <a:cs typeface="Avenir Next"/>
                <a:sym typeface="Avenir Next"/>
              </a:rPr>
              <a:t>Derrick Wong</a:t>
            </a:r>
            <a:endParaRPr dirty="0">
              <a:solidFill>
                <a:srgbClr val="FFFFFF"/>
              </a:solidFill>
              <a:latin typeface="Avenir Next"/>
              <a:ea typeface="Avenir Next"/>
              <a:cs typeface="Avenir Next"/>
              <a:sym typeface="Avenir Next"/>
            </a:endParaRPr>
          </a:p>
        </p:txBody>
      </p:sp>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Shape 60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normAutofit/>
          </a:bodyPr>
          <a:lstStyle/>
          <a:p>
            <a:pPr lvl="0">
              <a:defRPr sz="1800">
                <a:solidFill>
                  <a:srgbClr val="000000"/>
                </a:solidFill>
                <a:uFillTx/>
              </a:defRPr>
            </a:pPr>
            <a:fld id="{86CB4B4D-7CA3-9044-876B-883B54F8677D}" type="slidenum">
              <a:rPr sz="800">
                <a:solidFill>
                  <a:srgbClr val="808080"/>
                </a:solidFill>
                <a:uFill>
                  <a:solidFill>
                    <a:srgbClr val="808080"/>
                  </a:solidFill>
                </a:uFill>
              </a:rPr>
              <a:t>10</a:t>
            </a:fld>
            <a:endParaRPr sz="800">
              <a:solidFill>
                <a:srgbClr val="808080"/>
              </a:solidFill>
              <a:uFill>
                <a:solidFill>
                  <a:srgbClr val="808080"/>
                </a:solidFill>
              </a:uFill>
            </a:endParaRPr>
          </a:p>
        </p:txBody>
      </p:sp>
      <p:sp>
        <p:nvSpPr>
          <p:cNvPr id="604" name="Shape 604"/>
          <p:cNvSpPr>
            <a:spLocks noGrp="1"/>
          </p:cNvSpPr>
          <p:nvPr>
            <p:ph type="title"/>
          </p:nvPr>
        </p:nvSpPr>
        <p:spPr>
          <a:xfrm>
            <a:off x="366713" y="325437"/>
            <a:ext cx="8410576" cy="623890"/>
          </a:xfrm>
          <a:prstGeom prst="rect">
            <a:avLst/>
          </a:prstGeom>
        </p:spPr>
        <p:txBody>
          <a:bodyPr>
            <a:normAutofit/>
          </a:bodyPr>
          <a:lstStyle/>
          <a:p>
            <a:pPr lvl="0">
              <a:defRPr sz="1800">
                <a:solidFill>
                  <a:srgbClr val="000000"/>
                </a:solidFill>
                <a:uFillTx/>
              </a:defRPr>
            </a:pPr>
            <a:r>
              <a:rPr sz="3200">
                <a:solidFill>
                  <a:srgbClr val="008881"/>
                </a:solidFill>
                <a:uFill>
                  <a:solidFill>
                    <a:srgbClr val="008881"/>
                  </a:solidFill>
                </a:uFill>
              </a:rPr>
              <a:t>Microservice Architectures</a:t>
            </a:r>
          </a:p>
        </p:txBody>
      </p:sp>
      <p:sp>
        <p:nvSpPr>
          <p:cNvPr id="605" name="Shape 605"/>
          <p:cNvSpPr>
            <a:spLocks noGrp="1"/>
          </p:cNvSpPr>
          <p:nvPr>
            <p:ph type="body" idx="1"/>
          </p:nvPr>
        </p:nvSpPr>
        <p:spPr>
          <a:xfrm>
            <a:off x="366714" y="1074736"/>
            <a:ext cx="8410576" cy="3429003"/>
          </a:xfrm>
          <a:prstGeom prst="rect">
            <a:avLst/>
          </a:prstGeom>
        </p:spPr>
        <p:txBody>
          <a:bodyPr>
            <a:normAutofit/>
          </a:bodyPr>
          <a:lstStyle/>
          <a:p>
            <a:pPr marL="237363" lvl="0" indent="-237363" defTabSz="813816">
              <a:spcBef>
                <a:spcPts val="1000"/>
              </a:spcBef>
              <a:defRPr sz="1800">
                <a:solidFill>
                  <a:srgbClr val="000000"/>
                </a:solidFill>
                <a:uFillTx/>
              </a:defRPr>
            </a:pPr>
            <a:r>
              <a:rPr sz="2100">
                <a:solidFill>
                  <a:srgbClr val="4D4D4D"/>
                </a:solidFill>
                <a:uFill>
                  <a:solidFill>
                    <a:srgbClr val="4D4D4D"/>
                  </a:solidFill>
                </a:uFill>
              </a:rPr>
              <a:t>Simple</a:t>
            </a:r>
          </a:p>
          <a:p>
            <a:pPr marL="237363" lvl="0" indent="-237363" defTabSz="813816">
              <a:spcBef>
                <a:spcPts val="1000"/>
              </a:spcBef>
              <a:defRPr sz="1800">
                <a:solidFill>
                  <a:srgbClr val="000000"/>
                </a:solidFill>
                <a:uFillTx/>
              </a:defRPr>
            </a:pPr>
            <a:r>
              <a:rPr sz="2100">
                <a:solidFill>
                  <a:srgbClr val="4D4D4D"/>
                </a:solidFill>
                <a:uFill>
                  <a:solidFill>
                    <a:srgbClr val="4D4D4D"/>
                  </a:solidFill>
                </a:uFill>
              </a:rPr>
              <a:t>Modularity Based on Component Services</a:t>
            </a:r>
          </a:p>
          <a:p>
            <a:pPr marL="237363" lvl="0" indent="-237363" defTabSz="813816">
              <a:spcBef>
                <a:spcPts val="1000"/>
              </a:spcBef>
              <a:defRPr sz="1800">
                <a:solidFill>
                  <a:srgbClr val="000000"/>
                </a:solidFill>
                <a:uFillTx/>
              </a:defRPr>
            </a:pPr>
            <a:r>
              <a:rPr sz="2100">
                <a:solidFill>
                  <a:srgbClr val="4D4D4D"/>
                </a:solidFill>
                <a:uFill>
                  <a:solidFill>
                    <a:srgbClr val="4D4D4D"/>
                  </a:solidFill>
                </a:uFill>
              </a:rPr>
              <a:t>Change Cycles Decoupled / Enable Frequent Deploys</a:t>
            </a:r>
          </a:p>
          <a:p>
            <a:pPr marL="237363" lvl="0" indent="-237363" defTabSz="813816">
              <a:spcBef>
                <a:spcPts val="1000"/>
              </a:spcBef>
              <a:defRPr sz="1800">
                <a:solidFill>
                  <a:srgbClr val="000000"/>
                </a:solidFill>
                <a:uFillTx/>
              </a:defRPr>
            </a:pPr>
            <a:r>
              <a:rPr sz="2100">
                <a:solidFill>
                  <a:srgbClr val="4D4D4D"/>
                </a:solidFill>
                <a:uFill>
                  <a:solidFill>
                    <a:srgbClr val="4D4D4D"/>
                  </a:solidFill>
                </a:uFill>
              </a:rPr>
              <a:t>Efficient Scaling</a:t>
            </a:r>
          </a:p>
          <a:p>
            <a:pPr marL="237363" lvl="0" indent="-237363" defTabSz="813816">
              <a:spcBef>
                <a:spcPts val="1000"/>
              </a:spcBef>
              <a:defRPr sz="1800">
                <a:solidFill>
                  <a:srgbClr val="000000"/>
                </a:solidFill>
                <a:uFillTx/>
              </a:defRPr>
            </a:pPr>
            <a:r>
              <a:rPr sz="2100">
                <a:solidFill>
                  <a:srgbClr val="4D4D4D"/>
                </a:solidFill>
                <a:uFill>
                  <a:solidFill>
                    <a:srgbClr val="4D4D4D"/>
                  </a:solidFill>
                </a:uFill>
              </a:rPr>
              <a:t>Individual Components Less Intimidating to New Developers</a:t>
            </a:r>
          </a:p>
          <a:p>
            <a:pPr marL="237363" lvl="0" indent="-237363" defTabSz="813816">
              <a:spcBef>
                <a:spcPts val="1000"/>
              </a:spcBef>
              <a:defRPr sz="1800">
                <a:solidFill>
                  <a:srgbClr val="000000"/>
                </a:solidFill>
                <a:uFillTx/>
              </a:defRPr>
            </a:pPr>
            <a:r>
              <a:rPr sz="2100">
                <a:solidFill>
                  <a:srgbClr val="4D4D4D"/>
                </a:solidFill>
                <a:uFill>
                  <a:solidFill>
                    <a:srgbClr val="4D4D4D"/>
                  </a:solidFill>
                </a:uFill>
              </a:rPr>
              <a:t>Enables Scaling of Development</a:t>
            </a:r>
          </a:p>
          <a:p>
            <a:pPr marL="237363" lvl="0" indent="-237363" defTabSz="813816">
              <a:spcBef>
                <a:spcPts val="1000"/>
              </a:spcBef>
              <a:defRPr sz="1800">
                <a:solidFill>
                  <a:srgbClr val="000000"/>
                </a:solidFill>
                <a:uFillTx/>
              </a:defRPr>
            </a:pPr>
            <a:r>
              <a:rPr sz="2100">
                <a:solidFill>
                  <a:srgbClr val="4D4D4D"/>
                </a:solidFill>
                <a:uFill>
                  <a:solidFill>
                    <a:srgbClr val="4D4D4D"/>
                  </a:solidFill>
                </a:uFill>
              </a:rPr>
              <a:t>Eliminates Long-Term Commitment to Technical Stack</a:t>
            </a:r>
          </a:p>
        </p:txBody>
      </p:sp>
      <p:pic>
        <p:nvPicPr>
          <p:cNvPr id="606" name="image40.png"/>
          <p:cNvPicPr/>
          <p:nvPr/>
        </p:nvPicPr>
        <p:blipFill>
          <a:blip r:embed="rId2">
            <a:extLst/>
          </a:blip>
          <a:stretch>
            <a:fillRect/>
          </a:stretch>
        </p:blipFill>
        <p:spPr>
          <a:xfrm>
            <a:off x="7985070" y="126238"/>
            <a:ext cx="723902" cy="952502"/>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iterate>
                                    <p:tmAbs val="0"/>
                                  </p:iterate>
                                  <p:childTnLst>
                                    <p:set>
                                      <p:cBhvr>
                                        <p:cTn id="6" fill="hold"/>
                                        <p:tgtEl>
                                          <p:spTgt spid="605">
                                            <p:bg/>
                                          </p:spTgt>
                                        </p:tgtEl>
                                        <p:attrNameLst>
                                          <p:attrName>style.visibility</p:attrName>
                                        </p:attrNameLst>
                                      </p:cBhvr>
                                      <p:to>
                                        <p:strVal val="visible"/>
                                      </p:to>
                                    </p:set>
                                    <p:animEffect transition="in" filter="fade">
                                      <p:cBhvr>
                                        <p:cTn id="7" dur="1000"/>
                                        <p:tgtEl>
                                          <p:spTgt spid="605">
                                            <p:bg/>
                                          </p:spTgt>
                                        </p:tgtEl>
                                      </p:cBhvr>
                                    </p:animEffect>
                                  </p:childTnLst>
                                </p:cTn>
                              </p:par>
                              <p:par>
                                <p:cTn id="8" presetID="10" presetClass="entr" presetSubtype="0" fill="hold" grpId="1">
                                  <p:stCondLst>
                                    <p:cond delay="0"/>
                                  </p:stCondLst>
                                  <p:iterate>
                                    <p:tmAbs val="0"/>
                                  </p:iterate>
                                  <p:childTnLst>
                                    <p:set>
                                      <p:cBhvr>
                                        <p:cTn id="9" fill="hold"/>
                                        <p:tgtEl>
                                          <p:spTgt spid="605">
                                            <p:txEl>
                                              <p:pRg st="0" end="0"/>
                                            </p:txEl>
                                          </p:spTgt>
                                        </p:tgtEl>
                                        <p:attrNameLst>
                                          <p:attrName>style.visibility</p:attrName>
                                        </p:attrNameLst>
                                      </p:cBhvr>
                                      <p:to>
                                        <p:strVal val="visible"/>
                                      </p:to>
                                    </p:set>
                                    <p:animEffect transition="in" filter="fade">
                                      <p:cBhvr>
                                        <p:cTn id="10" dur="1000"/>
                                        <p:tgtEl>
                                          <p:spTgt spid="605">
                                            <p:txEl>
                                              <p:pRg st="0" end="0"/>
                                            </p:txEl>
                                          </p:spTgt>
                                        </p:tgtEl>
                                      </p:cBhvr>
                                    </p:animEffect>
                                  </p:childTnLst>
                                </p:cTn>
                              </p:par>
                            </p:childTnLst>
                          </p:cTn>
                        </p:par>
                        <p:par>
                          <p:cTn id="11" fill="hold">
                            <p:stCondLst>
                              <p:cond delay="1000"/>
                            </p:stCondLst>
                            <p:childTnLst>
                              <p:par>
                                <p:cTn id="12" presetID="10" presetClass="entr" presetSubtype="0" fill="hold" grpId="1" nodeType="afterEffect">
                                  <p:stCondLst>
                                    <p:cond delay="0"/>
                                  </p:stCondLst>
                                  <p:iterate>
                                    <p:tmAbs val="0"/>
                                  </p:iterate>
                                  <p:childTnLst>
                                    <p:set>
                                      <p:cBhvr>
                                        <p:cTn id="13" fill="hold"/>
                                        <p:tgtEl>
                                          <p:spTgt spid="605">
                                            <p:txEl>
                                              <p:pRg st="1" end="1"/>
                                            </p:txEl>
                                          </p:spTgt>
                                        </p:tgtEl>
                                        <p:attrNameLst>
                                          <p:attrName>style.visibility</p:attrName>
                                        </p:attrNameLst>
                                      </p:cBhvr>
                                      <p:to>
                                        <p:strVal val="visible"/>
                                      </p:to>
                                    </p:set>
                                    <p:animEffect transition="in" filter="fade">
                                      <p:cBhvr>
                                        <p:cTn id="14" dur="1000"/>
                                        <p:tgtEl>
                                          <p:spTgt spid="605">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1" nodeType="clickEffect">
                                  <p:stCondLst>
                                    <p:cond delay="0"/>
                                  </p:stCondLst>
                                  <p:iterate>
                                    <p:tmAbs val="0"/>
                                  </p:iterate>
                                  <p:childTnLst>
                                    <p:set>
                                      <p:cBhvr>
                                        <p:cTn id="18" fill="hold"/>
                                        <p:tgtEl>
                                          <p:spTgt spid="605">
                                            <p:txEl>
                                              <p:pRg st="2" end="2"/>
                                            </p:txEl>
                                          </p:spTgt>
                                        </p:tgtEl>
                                        <p:attrNameLst>
                                          <p:attrName>style.visibility</p:attrName>
                                        </p:attrNameLst>
                                      </p:cBhvr>
                                      <p:to>
                                        <p:strVal val="visible"/>
                                      </p:to>
                                    </p:set>
                                    <p:animEffect transition="in" filter="fade">
                                      <p:cBhvr>
                                        <p:cTn id="19" dur="1000"/>
                                        <p:tgtEl>
                                          <p:spTgt spid="605">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1" nodeType="clickEffect">
                                  <p:stCondLst>
                                    <p:cond delay="0"/>
                                  </p:stCondLst>
                                  <p:iterate>
                                    <p:tmAbs val="0"/>
                                  </p:iterate>
                                  <p:childTnLst>
                                    <p:set>
                                      <p:cBhvr>
                                        <p:cTn id="23" fill="hold"/>
                                        <p:tgtEl>
                                          <p:spTgt spid="605">
                                            <p:txEl>
                                              <p:pRg st="3" end="3"/>
                                            </p:txEl>
                                          </p:spTgt>
                                        </p:tgtEl>
                                        <p:attrNameLst>
                                          <p:attrName>style.visibility</p:attrName>
                                        </p:attrNameLst>
                                      </p:cBhvr>
                                      <p:to>
                                        <p:strVal val="visible"/>
                                      </p:to>
                                    </p:set>
                                    <p:animEffect transition="in" filter="fade">
                                      <p:cBhvr>
                                        <p:cTn id="24" dur="1000"/>
                                        <p:tgtEl>
                                          <p:spTgt spid="605">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1" nodeType="clickEffect">
                                  <p:stCondLst>
                                    <p:cond delay="0"/>
                                  </p:stCondLst>
                                  <p:iterate>
                                    <p:tmAbs val="0"/>
                                  </p:iterate>
                                  <p:childTnLst>
                                    <p:set>
                                      <p:cBhvr>
                                        <p:cTn id="28" fill="hold"/>
                                        <p:tgtEl>
                                          <p:spTgt spid="605">
                                            <p:txEl>
                                              <p:pRg st="4" end="4"/>
                                            </p:txEl>
                                          </p:spTgt>
                                        </p:tgtEl>
                                        <p:attrNameLst>
                                          <p:attrName>style.visibility</p:attrName>
                                        </p:attrNameLst>
                                      </p:cBhvr>
                                      <p:to>
                                        <p:strVal val="visible"/>
                                      </p:to>
                                    </p:set>
                                    <p:animEffect transition="in" filter="fade">
                                      <p:cBhvr>
                                        <p:cTn id="29" dur="1000"/>
                                        <p:tgtEl>
                                          <p:spTgt spid="605">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1" nodeType="clickEffect">
                                  <p:stCondLst>
                                    <p:cond delay="0"/>
                                  </p:stCondLst>
                                  <p:iterate>
                                    <p:tmAbs val="0"/>
                                  </p:iterate>
                                  <p:childTnLst>
                                    <p:set>
                                      <p:cBhvr>
                                        <p:cTn id="33" fill="hold"/>
                                        <p:tgtEl>
                                          <p:spTgt spid="605">
                                            <p:txEl>
                                              <p:pRg st="5" end="5"/>
                                            </p:txEl>
                                          </p:spTgt>
                                        </p:tgtEl>
                                        <p:attrNameLst>
                                          <p:attrName>style.visibility</p:attrName>
                                        </p:attrNameLst>
                                      </p:cBhvr>
                                      <p:to>
                                        <p:strVal val="visible"/>
                                      </p:to>
                                    </p:set>
                                    <p:animEffect transition="in" filter="fade">
                                      <p:cBhvr>
                                        <p:cTn id="34" dur="1000"/>
                                        <p:tgtEl>
                                          <p:spTgt spid="605">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1" nodeType="clickEffect">
                                  <p:stCondLst>
                                    <p:cond delay="0"/>
                                  </p:stCondLst>
                                  <p:iterate>
                                    <p:tmAbs val="0"/>
                                  </p:iterate>
                                  <p:childTnLst>
                                    <p:set>
                                      <p:cBhvr>
                                        <p:cTn id="38" fill="hold"/>
                                        <p:tgtEl>
                                          <p:spTgt spid="605">
                                            <p:txEl>
                                              <p:pRg st="6" end="6"/>
                                            </p:txEl>
                                          </p:spTgt>
                                        </p:tgtEl>
                                        <p:attrNameLst>
                                          <p:attrName>style.visibility</p:attrName>
                                        </p:attrNameLst>
                                      </p:cBhvr>
                                      <p:to>
                                        <p:strVal val="visible"/>
                                      </p:to>
                                    </p:set>
                                    <p:animEffect transition="in" filter="fade">
                                      <p:cBhvr>
                                        <p:cTn id="39" dur="1000"/>
                                        <p:tgtEl>
                                          <p:spTgt spid="60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5" grpId="1" build="p" bldLvl="5"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Shape 608"/>
          <p:cNvSpPr>
            <a:spLocks noGrp="1"/>
          </p:cNvSpPr>
          <p:nvPr>
            <p:ph type="sldNum" sz="quarter" idx="2"/>
          </p:nvPr>
        </p:nvSpPr>
        <p:spPr>
          <a:xfrm>
            <a:off x="8744743" y="5018449"/>
            <a:ext cx="373857" cy="127001"/>
          </a:xfrm>
          <a:prstGeom prst="rect">
            <a:avLst/>
          </a:prstGeom>
          <a:extLst>
            <a:ext uri="{C572A759-6A51-4108-AA02-DFA0A04FC94B}">
              <ma14:wrappingTextBoxFlag xmlns:ma14="http://schemas.microsoft.com/office/mac/drawingml/2011/main" val="1"/>
            </a:ext>
          </a:extLst>
        </p:spPr>
        <p:txBody>
          <a:bodyPr lIns="0" tIns="0" rIns="0" bIns="0" anchor="t"/>
          <a:lstStyle>
            <a:lvl1pPr>
              <a:defRPr>
                <a:solidFill>
                  <a:srgbClr val="808080"/>
                </a:solidFill>
                <a:uFill>
                  <a:solidFill>
                    <a:srgbClr val="808080"/>
                  </a:solidFill>
                </a:uFill>
              </a:defRPr>
            </a:lvl1pPr>
          </a:lstStyle>
          <a:p>
            <a:pPr lvl="0">
              <a:defRPr sz="1800">
                <a:solidFill>
                  <a:srgbClr val="000000"/>
                </a:solidFill>
                <a:uFillTx/>
              </a:defRPr>
            </a:pPr>
            <a:fld id="{86CB4B4D-7CA3-9044-876B-883B54F8677D}" type="slidenum">
              <a:rPr sz="800">
                <a:solidFill>
                  <a:srgbClr val="808080"/>
                </a:solidFill>
                <a:uFill>
                  <a:solidFill>
                    <a:srgbClr val="808080"/>
                  </a:solidFill>
                </a:uFill>
              </a:rPr>
              <a:t>11</a:t>
            </a:fld>
            <a:endParaRPr sz="800">
              <a:solidFill>
                <a:srgbClr val="808080"/>
              </a:solidFill>
              <a:uFill>
                <a:solidFill>
                  <a:srgbClr val="808080"/>
                </a:solidFill>
              </a:uFill>
            </a:endParaRPr>
          </a:p>
        </p:txBody>
      </p:sp>
      <p:pic>
        <p:nvPicPr>
          <p:cNvPr id="609" name="pasted-image.png"/>
          <p:cNvPicPr/>
          <p:nvPr/>
        </p:nvPicPr>
        <p:blipFill>
          <a:blip r:embed="rId2" cstate="print">
            <a:extLst>
              <a:ext uri="{28A0092B-C50C-407E-A947-70E740481C1C}">
                <a14:useLocalDpi xmlns:a14="http://schemas.microsoft.com/office/drawing/2010/main"/>
              </a:ext>
            </a:extLst>
          </a:blip>
          <a:stretch>
            <a:fillRect/>
          </a:stretch>
        </p:blipFill>
        <p:spPr>
          <a:xfrm>
            <a:off x="324728" y="111144"/>
            <a:ext cx="8469144" cy="4408193"/>
          </a:xfrm>
          <a:prstGeom prst="rect">
            <a:avLst/>
          </a:prstGeom>
          <a:ln w="12700">
            <a:miter lim="400000"/>
          </a:ln>
        </p:spPr>
      </p:pic>
      <p:sp>
        <p:nvSpPr>
          <p:cNvPr id="610" name="Shape 610"/>
          <p:cNvSpPr/>
          <p:nvPr/>
        </p:nvSpPr>
        <p:spPr>
          <a:xfrm>
            <a:off x="337428" y="123844"/>
            <a:ext cx="1668512" cy="2987921"/>
          </a:xfrm>
          <a:prstGeom prst="roundRect">
            <a:avLst>
              <a:gd name="adj" fmla="val 4000"/>
            </a:avLst>
          </a:prstGeom>
          <a:ln w="25400">
            <a:solidFill>
              <a:srgbClr val="33928A"/>
            </a:solidFill>
            <a:round/>
          </a:ln>
        </p:spPr>
        <p:txBody>
          <a:bodyPr lIns="45719" rIns="45719" anchor="ctr"/>
          <a:lstStyle/>
          <a:p>
            <a:pPr lvl="0">
              <a:defRPr>
                <a:latin typeface="Arial"/>
                <a:ea typeface="Arial"/>
                <a:cs typeface="Arial"/>
                <a:sym typeface="Arial"/>
              </a:defRPr>
            </a:pPr>
            <a:endParaRPr/>
          </a:p>
        </p:txBody>
      </p:sp>
      <p:sp>
        <p:nvSpPr>
          <p:cNvPr id="611" name="Shape 611"/>
          <p:cNvSpPr/>
          <p:nvPr/>
        </p:nvSpPr>
        <p:spPr>
          <a:xfrm>
            <a:off x="379413" y="3149864"/>
            <a:ext cx="4179888" cy="1369472"/>
          </a:xfrm>
          <a:prstGeom prst="roundRect">
            <a:avLst>
              <a:gd name="adj" fmla="val 4873"/>
            </a:avLst>
          </a:prstGeom>
          <a:ln w="25400">
            <a:solidFill>
              <a:srgbClr val="33928A"/>
            </a:solidFill>
            <a:round/>
          </a:ln>
        </p:spPr>
        <p:txBody>
          <a:bodyPr lIns="45719" rIns="45719" anchor="ctr"/>
          <a:lstStyle/>
          <a:p>
            <a:pPr lvl="0">
              <a:defRPr>
                <a:latin typeface="Arial"/>
                <a:ea typeface="Arial"/>
                <a:cs typeface="Arial"/>
                <a:sym typeface="Arial"/>
              </a:defRPr>
            </a:pPr>
            <a:endParaRPr/>
          </a:p>
        </p:txBody>
      </p:sp>
      <p:sp>
        <p:nvSpPr>
          <p:cNvPr id="612" name="Shape 612"/>
          <p:cNvSpPr/>
          <p:nvPr/>
        </p:nvSpPr>
        <p:spPr>
          <a:xfrm>
            <a:off x="7068078" y="374127"/>
            <a:ext cx="1669659" cy="2131155"/>
          </a:xfrm>
          <a:prstGeom prst="roundRect">
            <a:avLst>
              <a:gd name="adj" fmla="val 3997"/>
            </a:avLst>
          </a:prstGeom>
          <a:ln w="25400">
            <a:solidFill>
              <a:srgbClr val="33928A"/>
            </a:solidFill>
            <a:round/>
          </a:ln>
        </p:spPr>
        <p:txBody>
          <a:bodyPr lIns="45719" rIns="45719" anchor="ctr"/>
          <a:lstStyle/>
          <a:p>
            <a:pPr lvl="0">
              <a:defRPr>
                <a:latin typeface="Arial"/>
                <a:ea typeface="Arial"/>
                <a:cs typeface="Arial"/>
                <a:sym typeface="Arial"/>
              </a:defRPr>
            </a:pPr>
            <a:endParaRPr/>
          </a:p>
        </p:txBody>
      </p:sp>
      <p:sp>
        <p:nvSpPr>
          <p:cNvPr id="613" name="Shape 613"/>
          <p:cNvSpPr/>
          <p:nvPr/>
        </p:nvSpPr>
        <p:spPr>
          <a:xfrm>
            <a:off x="2172101" y="678267"/>
            <a:ext cx="2249488" cy="888738"/>
          </a:xfrm>
          <a:prstGeom prst="roundRect">
            <a:avLst>
              <a:gd name="adj" fmla="val 5306"/>
            </a:avLst>
          </a:prstGeom>
          <a:ln w="25400">
            <a:solidFill>
              <a:srgbClr val="33928A"/>
            </a:solidFill>
            <a:round/>
          </a:ln>
        </p:spPr>
        <p:txBody>
          <a:bodyPr lIns="45719" rIns="45719" anchor="ctr"/>
          <a:lstStyle/>
          <a:p>
            <a:pPr lvl="0">
              <a:defRPr>
                <a:latin typeface="Arial"/>
                <a:ea typeface="Arial"/>
                <a:cs typeface="Arial"/>
                <a:sym typeface="Arial"/>
              </a:defRPr>
            </a:pPr>
            <a:endParaRPr/>
          </a:p>
        </p:txBody>
      </p:sp>
      <p:sp>
        <p:nvSpPr>
          <p:cNvPr id="614" name="Shape 614"/>
          <p:cNvSpPr/>
          <p:nvPr/>
        </p:nvSpPr>
        <p:spPr>
          <a:xfrm>
            <a:off x="2172101" y="441389"/>
            <a:ext cx="1551545" cy="155831"/>
          </a:xfrm>
          <a:prstGeom prst="roundRect">
            <a:avLst>
              <a:gd name="adj" fmla="val 42829"/>
            </a:avLst>
          </a:prstGeom>
          <a:ln w="25400">
            <a:solidFill>
              <a:srgbClr val="33928A"/>
            </a:solidFill>
            <a:round/>
          </a:ln>
        </p:spPr>
        <p:txBody>
          <a:bodyPr lIns="45719" rIns="45719" anchor="ctr"/>
          <a:lstStyle/>
          <a:p>
            <a:pPr lvl="0">
              <a:defRPr>
                <a:latin typeface="Arial"/>
                <a:ea typeface="Arial"/>
                <a:cs typeface="Arial"/>
                <a:sym typeface="Arial"/>
              </a:defRPr>
            </a:pPr>
            <a:endParaRPr/>
          </a:p>
        </p:txBody>
      </p:sp>
      <p:sp>
        <p:nvSpPr>
          <p:cNvPr id="615" name="Shape 615"/>
          <p:cNvSpPr/>
          <p:nvPr/>
        </p:nvSpPr>
        <p:spPr>
          <a:xfrm>
            <a:off x="7149041" y="2884814"/>
            <a:ext cx="1520067" cy="268293"/>
          </a:xfrm>
          <a:prstGeom prst="roundRect">
            <a:avLst>
              <a:gd name="adj" fmla="val 10552"/>
            </a:avLst>
          </a:prstGeom>
          <a:ln w="25400">
            <a:solidFill>
              <a:srgbClr val="33928A"/>
            </a:solidFill>
            <a:round/>
          </a:ln>
        </p:spPr>
        <p:txBody>
          <a:bodyPr lIns="45719" rIns="45719" anchor="ctr"/>
          <a:lstStyle/>
          <a:p>
            <a:pPr lvl="0">
              <a:defRPr>
                <a:latin typeface="Arial"/>
                <a:ea typeface="Arial"/>
                <a:cs typeface="Arial"/>
                <a:sym typeface="Arial"/>
              </a:defRPr>
            </a:pPr>
            <a:endParaRPr/>
          </a:p>
        </p:txBody>
      </p:sp>
      <p:sp>
        <p:nvSpPr>
          <p:cNvPr id="616" name="Shape 616"/>
          <p:cNvSpPr/>
          <p:nvPr/>
        </p:nvSpPr>
        <p:spPr>
          <a:xfrm>
            <a:off x="2138067" y="1621499"/>
            <a:ext cx="4049184" cy="1410514"/>
          </a:xfrm>
          <a:prstGeom prst="roundRect">
            <a:avLst>
              <a:gd name="adj" fmla="val 4732"/>
            </a:avLst>
          </a:prstGeom>
          <a:ln w="25400">
            <a:solidFill>
              <a:srgbClr val="33928A"/>
            </a:solidFill>
            <a:round/>
          </a:ln>
        </p:spPr>
        <p:txBody>
          <a:bodyPr lIns="45719" rIns="45719" anchor="ctr"/>
          <a:lstStyle/>
          <a:p>
            <a:pPr lvl="0">
              <a:defRPr>
                <a:latin typeface="Arial"/>
                <a:ea typeface="Arial"/>
                <a:cs typeface="Arial"/>
                <a:sym typeface="Arial"/>
              </a:defRPr>
            </a:pPr>
            <a:endParaRPr/>
          </a:p>
        </p:txBody>
      </p:sp>
      <p:sp>
        <p:nvSpPr>
          <p:cNvPr id="617" name="Shape 617"/>
          <p:cNvSpPr/>
          <p:nvPr/>
        </p:nvSpPr>
        <p:spPr>
          <a:xfrm>
            <a:off x="7147910" y="2545055"/>
            <a:ext cx="1520067" cy="268293"/>
          </a:xfrm>
          <a:prstGeom prst="roundRect">
            <a:avLst>
              <a:gd name="adj" fmla="val 10552"/>
            </a:avLst>
          </a:prstGeom>
          <a:ln w="25400">
            <a:solidFill>
              <a:srgbClr val="33928A"/>
            </a:solidFill>
            <a:round/>
          </a:ln>
        </p:spPr>
        <p:txBody>
          <a:bodyPr lIns="45719" rIns="45719" anchor="ctr"/>
          <a:lstStyle/>
          <a:p>
            <a:pPr lvl="0">
              <a:defRPr>
                <a:latin typeface="Arial"/>
                <a:ea typeface="Arial"/>
                <a:cs typeface="Arial"/>
                <a:sym typeface="Arial"/>
              </a:defRPr>
            </a:pPr>
            <a:endParaRPr/>
          </a:p>
        </p:txBody>
      </p:sp>
      <p:sp>
        <p:nvSpPr>
          <p:cNvPr id="618" name="Shape 618"/>
          <p:cNvSpPr/>
          <p:nvPr/>
        </p:nvSpPr>
        <p:spPr>
          <a:xfrm>
            <a:off x="7390907" y="90317"/>
            <a:ext cx="1050305" cy="242802"/>
          </a:xfrm>
          <a:prstGeom prst="roundRect">
            <a:avLst>
              <a:gd name="adj" fmla="val 11660"/>
            </a:avLst>
          </a:prstGeom>
          <a:ln w="25400">
            <a:solidFill>
              <a:srgbClr val="33928A"/>
            </a:solidFill>
            <a:round/>
          </a:ln>
        </p:spPr>
        <p:txBody>
          <a:bodyPr lIns="45719" rIns="45719" anchor="ctr"/>
          <a:lstStyle/>
          <a:p>
            <a:pPr lvl="0">
              <a:defRPr>
                <a:latin typeface="Arial"/>
                <a:ea typeface="Arial"/>
                <a:cs typeface="Arial"/>
                <a:sym typeface="Arial"/>
              </a:defRPr>
            </a:pPr>
            <a:endParaRPr/>
          </a:p>
        </p:txBody>
      </p:sp>
      <p:sp>
        <p:nvSpPr>
          <p:cNvPr id="619" name="Shape 619"/>
          <p:cNvSpPr/>
          <p:nvPr/>
        </p:nvSpPr>
        <p:spPr>
          <a:xfrm>
            <a:off x="7129606" y="833606"/>
            <a:ext cx="1520067" cy="363103"/>
          </a:xfrm>
          <a:prstGeom prst="roundRect">
            <a:avLst>
              <a:gd name="adj" fmla="val 7797"/>
            </a:avLst>
          </a:prstGeom>
          <a:ln w="25400">
            <a:solidFill>
              <a:srgbClr val="33928A"/>
            </a:solidFill>
            <a:round/>
          </a:ln>
        </p:spPr>
        <p:txBody>
          <a:bodyPr lIns="45719" rIns="45719" anchor="ctr"/>
          <a:lstStyle/>
          <a:p>
            <a:pPr lvl="0">
              <a:defRPr>
                <a:latin typeface="Arial"/>
                <a:ea typeface="Arial"/>
                <a:cs typeface="Arial"/>
                <a:sym typeface="Arial"/>
              </a:defRPr>
            </a:pPr>
            <a:endParaRPr/>
          </a:p>
        </p:txBody>
      </p:sp>
      <p:sp>
        <p:nvSpPr>
          <p:cNvPr id="620" name="Shape 620"/>
          <p:cNvSpPr/>
          <p:nvPr/>
        </p:nvSpPr>
        <p:spPr>
          <a:xfrm>
            <a:off x="7137628" y="1738537"/>
            <a:ext cx="1520067" cy="363104"/>
          </a:xfrm>
          <a:prstGeom prst="roundRect">
            <a:avLst>
              <a:gd name="adj" fmla="val 7797"/>
            </a:avLst>
          </a:prstGeom>
          <a:ln w="25400">
            <a:solidFill>
              <a:srgbClr val="33928A"/>
            </a:solidFill>
            <a:round/>
          </a:ln>
        </p:spPr>
        <p:txBody>
          <a:bodyPr lIns="45719" rIns="45719" anchor="ctr"/>
          <a:lstStyle/>
          <a:p>
            <a:pPr lvl="0">
              <a:defRPr>
                <a:latin typeface="Arial"/>
                <a:ea typeface="Arial"/>
                <a:cs typeface="Arial"/>
                <a:sym typeface="Arial"/>
              </a:defRPr>
            </a:pPr>
            <a:endParaRPr/>
          </a:p>
        </p:txBody>
      </p:sp>
      <p:sp>
        <p:nvSpPr>
          <p:cNvPr id="621" name="Shape 621"/>
          <p:cNvSpPr/>
          <p:nvPr/>
        </p:nvSpPr>
        <p:spPr>
          <a:xfrm>
            <a:off x="4932650" y="3549588"/>
            <a:ext cx="2818536" cy="40893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latin typeface="Avenir Next Medium"/>
                <a:ea typeface="Avenir Next Medium"/>
                <a:cs typeface="Avenir Next Medium"/>
                <a:sym typeface="Avenir Next Medium"/>
              </a:defRPr>
            </a:lvl1pPr>
          </a:lstStyle>
          <a:p>
            <a:pPr lvl="0">
              <a:defRPr>
                <a:solidFill>
                  <a:srgbClr val="000000"/>
                </a:solidFill>
                <a:uFillTx/>
              </a:defRPr>
            </a:pPr>
            <a:r>
              <a:rPr>
                <a:solidFill>
                  <a:srgbClr val="4D4D4D"/>
                </a:solidFill>
                <a:uFill>
                  <a:solidFill>
                    <a:srgbClr val="4D4D4D"/>
                  </a:solidFill>
                </a:uFill>
              </a:rPr>
              <a:t>How many microservices?</a:t>
            </a:r>
          </a:p>
        </p:txBody>
      </p:sp>
      <p:sp>
        <p:nvSpPr>
          <p:cNvPr id="622" name="Shape 622"/>
          <p:cNvSpPr/>
          <p:nvPr/>
        </p:nvSpPr>
        <p:spPr>
          <a:xfrm>
            <a:off x="5875320" y="3924825"/>
            <a:ext cx="992936" cy="40893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latin typeface="Avenir Next Heavy"/>
                <a:ea typeface="Avenir Next Heavy"/>
                <a:cs typeface="Avenir Next Heavy"/>
                <a:sym typeface="Avenir Next Heavy"/>
              </a:defRPr>
            </a:lvl1pPr>
          </a:lstStyle>
          <a:p>
            <a:pPr lvl="0">
              <a:defRPr>
                <a:solidFill>
                  <a:srgbClr val="000000"/>
                </a:solidFill>
                <a:uFillTx/>
              </a:defRPr>
            </a:pPr>
            <a:r>
              <a:rPr>
                <a:solidFill>
                  <a:srgbClr val="4D4D4D"/>
                </a:solidFill>
                <a:uFill>
                  <a:solidFill>
                    <a:srgbClr val="4D4D4D"/>
                  </a:solidFill>
                </a:uFill>
              </a:rPr>
              <a:t>ELEVEN</a:t>
            </a:r>
          </a:p>
        </p:txBody>
      </p:sp>
      <p:pic>
        <p:nvPicPr>
          <p:cNvPr id="623" name="pasted-image.pdf"/>
          <p:cNvPicPr/>
          <p:nvPr/>
        </p:nvPicPr>
        <p:blipFill>
          <a:blip r:embed="rId3">
            <a:extLst/>
          </a:blip>
          <a:stretch>
            <a:fillRect/>
          </a:stretch>
        </p:blipFill>
        <p:spPr>
          <a:xfrm>
            <a:off x="8102194" y="3631530"/>
            <a:ext cx="952501" cy="8255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iterate>
                                    <p:tmAbs val="0"/>
                                  </p:iterate>
                                  <p:childTnLst>
                                    <p:set>
                                      <p:cBhvr>
                                        <p:cTn id="6" fill="hold"/>
                                        <p:tgtEl>
                                          <p:spTgt spid="621"/>
                                        </p:tgtEl>
                                        <p:attrNameLst>
                                          <p:attrName>style.visibility</p:attrName>
                                        </p:attrNameLst>
                                      </p:cBhvr>
                                      <p:to>
                                        <p:strVal val="visible"/>
                                      </p:to>
                                    </p:set>
                                    <p:animEffect transition="in" filter="fade">
                                      <p:cBhvr>
                                        <p:cTn id="7" dur="1500"/>
                                        <p:tgtEl>
                                          <p:spTgt spid="6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2" nodeType="clickEffect">
                                  <p:stCondLst>
                                    <p:cond delay="0"/>
                                  </p:stCondLst>
                                  <p:iterate>
                                    <p:tmAbs val="0"/>
                                  </p:iterate>
                                  <p:childTnLst>
                                    <p:set>
                                      <p:cBhvr>
                                        <p:cTn id="11" fill="hold"/>
                                        <p:tgtEl>
                                          <p:spTgt spid="618"/>
                                        </p:tgtEl>
                                        <p:attrNameLst>
                                          <p:attrName>style.visibility</p:attrName>
                                        </p:attrNameLst>
                                      </p:cBhvr>
                                      <p:to>
                                        <p:strVal val="visible"/>
                                      </p:to>
                                    </p:set>
                                    <p:animEffect transition="in" filter="dissolve">
                                      <p:cBhvr>
                                        <p:cTn id="12" dur="1000"/>
                                        <p:tgtEl>
                                          <p:spTgt spid="618"/>
                                        </p:tgtEl>
                                      </p:cBhvr>
                                    </p:animEffect>
                                  </p:childTnLst>
                                </p:cTn>
                              </p:par>
                            </p:childTnLst>
                          </p:cTn>
                        </p:par>
                        <p:par>
                          <p:cTn id="13" fill="hold">
                            <p:stCondLst>
                              <p:cond delay="1000"/>
                            </p:stCondLst>
                            <p:childTnLst>
                              <p:par>
                                <p:cTn id="14" presetID="9" presetClass="entr" presetSubtype="0" fill="hold" grpId="3" nodeType="afterEffect">
                                  <p:stCondLst>
                                    <p:cond delay="0"/>
                                  </p:stCondLst>
                                  <p:iterate>
                                    <p:tmAbs val="0"/>
                                  </p:iterate>
                                  <p:childTnLst>
                                    <p:set>
                                      <p:cBhvr>
                                        <p:cTn id="15" fill="hold"/>
                                        <p:tgtEl>
                                          <p:spTgt spid="610"/>
                                        </p:tgtEl>
                                        <p:attrNameLst>
                                          <p:attrName>style.visibility</p:attrName>
                                        </p:attrNameLst>
                                      </p:cBhvr>
                                      <p:to>
                                        <p:strVal val="visible"/>
                                      </p:to>
                                    </p:set>
                                    <p:animEffect transition="in" filter="dissolve">
                                      <p:cBhvr>
                                        <p:cTn id="16" dur="1000"/>
                                        <p:tgtEl>
                                          <p:spTgt spid="610"/>
                                        </p:tgtEl>
                                      </p:cBhvr>
                                    </p:animEffect>
                                  </p:childTnLst>
                                </p:cTn>
                              </p:par>
                            </p:childTnLst>
                          </p:cTn>
                        </p:par>
                        <p:par>
                          <p:cTn id="17" fill="hold">
                            <p:stCondLst>
                              <p:cond delay="2000"/>
                            </p:stCondLst>
                            <p:childTnLst>
                              <p:par>
                                <p:cTn id="18" presetID="9" presetClass="entr" presetSubtype="0" fill="hold" grpId="4" nodeType="afterEffect">
                                  <p:stCondLst>
                                    <p:cond delay="0"/>
                                  </p:stCondLst>
                                  <p:iterate>
                                    <p:tmAbs val="0"/>
                                  </p:iterate>
                                  <p:childTnLst>
                                    <p:set>
                                      <p:cBhvr>
                                        <p:cTn id="19" fill="hold"/>
                                        <p:tgtEl>
                                          <p:spTgt spid="612"/>
                                        </p:tgtEl>
                                        <p:attrNameLst>
                                          <p:attrName>style.visibility</p:attrName>
                                        </p:attrNameLst>
                                      </p:cBhvr>
                                      <p:to>
                                        <p:strVal val="visible"/>
                                      </p:to>
                                    </p:set>
                                    <p:animEffect transition="in" filter="dissolve">
                                      <p:cBhvr>
                                        <p:cTn id="20" dur="1000"/>
                                        <p:tgtEl>
                                          <p:spTgt spid="612"/>
                                        </p:tgtEl>
                                      </p:cBhvr>
                                    </p:animEffect>
                                  </p:childTnLst>
                                </p:cTn>
                              </p:par>
                            </p:childTnLst>
                          </p:cTn>
                        </p:par>
                        <p:par>
                          <p:cTn id="21" fill="hold">
                            <p:stCondLst>
                              <p:cond delay="3000"/>
                            </p:stCondLst>
                            <p:childTnLst>
                              <p:par>
                                <p:cTn id="22" presetID="9" presetClass="entr" presetSubtype="0" fill="hold" grpId="5" nodeType="afterEffect">
                                  <p:stCondLst>
                                    <p:cond delay="0"/>
                                  </p:stCondLst>
                                  <p:iterate>
                                    <p:tmAbs val="0"/>
                                  </p:iterate>
                                  <p:childTnLst>
                                    <p:set>
                                      <p:cBhvr>
                                        <p:cTn id="23" fill="hold"/>
                                        <p:tgtEl>
                                          <p:spTgt spid="614"/>
                                        </p:tgtEl>
                                        <p:attrNameLst>
                                          <p:attrName>style.visibility</p:attrName>
                                        </p:attrNameLst>
                                      </p:cBhvr>
                                      <p:to>
                                        <p:strVal val="visible"/>
                                      </p:to>
                                    </p:set>
                                    <p:animEffect transition="in" filter="dissolve">
                                      <p:cBhvr>
                                        <p:cTn id="24" dur="1000"/>
                                        <p:tgtEl>
                                          <p:spTgt spid="614"/>
                                        </p:tgtEl>
                                      </p:cBhvr>
                                    </p:animEffect>
                                  </p:childTnLst>
                                </p:cTn>
                              </p:par>
                            </p:childTnLst>
                          </p:cTn>
                        </p:par>
                        <p:par>
                          <p:cTn id="25" fill="hold">
                            <p:stCondLst>
                              <p:cond delay="4000"/>
                            </p:stCondLst>
                            <p:childTnLst>
                              <p:par>
                                <p:cTn id="26" presetID="9" presetClass="entr" presetSubtype="0" fill="hold" grpId="6" nodeType="afterEffect">
                                  <p:stCondLst>
                                    <p:cond delay="0"/>
                                  </p:stCondLst>
                                  <p:iterate>
                                    <p:tmAbs val="0"/>
                                  </p:iterate>
                                  <p:childTnLst>
                                    <p:set>
                                      <p:cBhvr>
                                        <p:cTn id="27" fill="hold"/>
                                        <p:tgtEl>
                                          <p:spTgt spid="613"/>
                                        </p:tgtEl>
                                        <p:attrNameLst>
                                          <p:attrName>style.visibility</p:attrName>
                                        </p:attrNameLst>
                                      </p:cBhvr>
                                      <p:to>
                                        <p:strVal val="visible"/>
                                      </p:to>
                                    </p:set>
                                    <p:animEffect transition="in" filter="dissolve">
                                      <p:cBhvr>
                                        <p:cTn id="28" dur="1000"/>
                                        <p:tgtEl>
                                          <p:spTgt spid="613"/>
                                        </p:tgtEl>
                                      </p:cBhvr>
                                    </p:animEffect>
                                  </p:childTnLst>
                                </p:cTn>
                              </p:par>
                            </p:childTnLst>
                          </p:cTn>
                        </p:par>
                        <p:par>
                          <p:cTn id="29" fill="hold">
                            <p:stCondLst>
                              <p:cond delay="5000"/>
                            </p:stCondLst>
                            <p:childTnLst>
                              <p:par>
                                <p:cTn id="30" presetID="9" presetClass="entr" presetSubtype="0" fill="hold" grpId="7" nodeType="afterEffect">
                                  <p:stCondLst>
                                    <p:cond delay="0"/>
                                  </p:stCondLst>
                                  <p:iterate>
                                    <p:tmAbs val="0"/>
                                  </p:iterate>
                                  <p:childTnLst>
                                    <p:set>
                                      <p:cBhvr>
                                        <p:cTn id="31" fill="hold"/>
                                        <p:tgtEl>
                                          <p:spTgt spid="619"/>
                                        </p:tgtEl>
                                        <p:attrNameLst>
                                          <p:attrName>style.visibility</p:attrName>
                                        </p:attrNameLst>
                                      </p:cBhvr>
                                      <p:to>
                                        <p:strVal val="visible"/>
                                      </p:to>
                                    </p:set>
                                    <p:animEffect transition="in" filter="dissolve">
                                      <p:cBhvr>
                                        <p:cTn id="32" dur="1000"/>
                                        <p:tgtEl>
                                          <p:spTgt spid="619"/>
                                        </p:tgtEl>
                                      </p:cBhvr>
                                    </p:animEffect>
                                  </p:childTnLst>
                                </p:cTn>
                              </p:par>
                            </p:childTnLst>
                          </p:cTn>
                        </p:par>
                        <p:par>
                          <p:cTn id="33" fill="hold">
                            <p:stCondLst>
                              <p:cond delay="6000"/>
                            </p:stCondLst>
                            <p:childTnLst>
                              <p:par>
                                <p:cTn id="34" presetID="9" presetClass="entr" presetSubtype="0" fill="hold" grpId="8" nodeType="afterEffect">
                                  <p:stCondLst>
                                    <p:cond delay="0"/>
                                  </p:stCondLst>
                                  <p:iterate>
                                    <p:tmAbs val="0"/>
                                  </p:iterate>
                                  <p:childTnLst>
                                    <p:set>
                                      <p:cBhvr>
                                        <p:cTn id="35" fill="hold"/>
                                        <p:tgtEl>
                                          <p:spTgt spid="616"/>
                                        </p:tgtEl>
                                        <p:attrNameLst>
                                          <p:attrName>style.visibility</p:attrName>
                                        </p:attrNameLst>
                                      </p:cBhvr>
                                      <p:to>
                                        <p:strVal val="visible"/>
                                      </p:to>
                                    </p:set>
                                    <p:animEffect transition="in" filter="dissolve">
                                      <p:cBhvr>
                                        <p:cTn id="36" dur="1000"/>
                                        <p:tgtEl>
                                          <p:spTgt spid="616"/>
                                        </p:tgtEl>
                                      </p:cBhvr>
                                    </p:animEffect>
                                  </p:childTnLst>
                                </p:cTn>
                              </p:par>
                            </p:childTnLst>
                          </p:cTn>
                        </p:par>
                        <p:par>
                          <p:cTn id="37" fill="hold">
                            <p:stCondLst>
                              <p:cond delay="7000"/>
                            </p:stCondLst>
                            <p:childTnLst>
                              <p:par>
                                <p:cTn id="38" presetID="9" presetClass="entr" presetSubtype="0" fill="hold" grpId="9" nodeType="afterEffect">
                                  <p:stCondLst>
                                    <p:cond delay="0"/>
                                  </p:stCondLst>
                                  <p:iterate>
                                    <p:tmAbs val="0"/>
                                  </p:iterate>
                                  <p:childTnLst>
                                    <p:set>
                                      <p:cBhvr>
                                        <p:cTn id="39" fill="hold"/>
                                        <p:tgtEl>
                                          <p:spTgt spid="620"/>
                                        </p:tgtEl>
                                        <p:attrNameLst>
                                          <p:attrName>style.visibility</p:attrName>
                                        </p:attrNameLst>
                                      </p:cBhvr>
                                      <p:to>
                                        <p:strVal val="visible"/>
                                      </p:to>
                                    </p:set>
                                    <p:animEffect transition="in" filter="dissolve">
                                      <p:cBhvr>
                                        <p:cTn id="40" dur="1000"/>
                                        <p:tgtEl>
                                          <p:spTgt spid="620"/>
                                        </p:tgtEl>
                                      </p:cBhvr>
                                    </p:animEffect>
                                  </p:childTnLst>
                                </p:cTn>
                              </p:par>
                            </p:childTnLst>
                          </p:cTn>
                        </p:par>
                        <p:par>
                          <p:cTn id="41" fill="hold">
                            <p:stCondLst>
                              <p:cond delay="8000"/>
                            </p:stCondLst>
                            <p:childTnLst>
                              <p:par>
                                <p:cTn id="42" presetID="9" presetClass="entr" presetSubtype="0" fill="hold" grpId="10" nodeType="afterEffect">
                                  <p:stCondLst>
                                    <p:cond delay="0"/>
                                  </p:stCondLst>
                                  <p:iterate>
                                    <p:tmAbs val="0"/>
                                  </p:iterate>
                                  <p:childTnLst>
                                    <p:set>
                                      <p:cBhvr>
                                        <p:cTn id="43" fill="hold"/>
                                        <p:tgtEl>
                                          <p:spTgt spid="617"/>
                                        </p:tgtEl>
                                        <p:attrNameLst>
                                          <p:attrName>style.visibility</p:attrName>
                                        </p:attrNameLst>
                                      </p:cBhvr>
                                      <p:to>
                                        <p:strVal val="visible"/>
                                      </p:to>
                                    </p:set>
                                    <p:animEffect transition="in" filter="dissolve">
                                      <p:cBhvr>
                                        <p:cTn id="44" dur="1000"/>
                                        <p:tgtEl>
                                          <p:spTgt spid="617"/>
                                        </p:tgtEl>
                                      </p:cBhvr>
                                    </p:animEffect>
                                  </p:childTnLst>
                                </p:cTn>
                              </p:par>
                            </p:childTnLst>
                          </p:cTn>
                        </p:par>
                        <p:par>
                          <p:cTn id="45" fill="hold">
                            <p:stCondLst>
                              <p:cond delay="9000"/>
                            </p:stCondLst>
                            <p:childTnLst>
                              <p:par>
                                <p:cTn id="46" presetID="9" presetClass="entr" presetSubtype="0" fill="hold" grpId="11" nodeType="afterEffect">
                                  <p:stCondLst>
                                    <p:cond delay="0"/>
                                  </p:stCondLst>
                                  <p:iterate>
                                    <p:tmAbs val="0"/>
                                  </p:iterate>
                                  <p:childTnLst>
                                    <p:set>
                                      <p:cBhvr>
                                        <p:cTn id="47" fill="hold"/>
                                        <p:tgtEl>
                                          <p:spTgt spid="615"/>
                                        </p:tgtEl>
                                        <p:attrNameLst>
                                          <p:attrName>style.visibility</p:attrName>
                                        </p:attrNameLst>
                                      </p:cBhvr>
                                      <p:to>
                                        <p:strVal val="visible"/>
                                      </p:to>
                                    </p:set>
                                    <p:animEffect transition="in" filter="dissolve">
                                      <p:cBhvr>
                                        <p:cTn id="48" dur="1000"/>
                                        <p:tgtEl>
                                          <p:spTgt spid="615"/>
                                        </p:tgtEl>
                                      </p:cBhvr>
                                    </p:animEffect>
                                  </p:childTnLst>
                                </p:cTn>
                              </p:par>
                            </p:childTnLst>
                          </p:cTn>
                        </p:par>
                        <p:par>
                          <p:cTn id="49" fill="hold">
                            <p:stCondLst>
                              <p:cond delay="10000"/>
                            </p:stCondLst>
                            <p:childTnLst>
                              <p:par>
                                <p:cTn id="50" presetID="9" presetClass="entr" presetSubtype="0" fill="hold" grpId="12" nodeType="afterEffect">
                                  <p:stCondLst>
                                    <p:cond delay="0"/>
                                  </p:stCondLst>
                                  <p:iterate>
                                    <p:tmAbs val="0"/>
                                  </p:iterate>
                                  <p:childTnLst>
                                    <p:set>
                                      <p:cBhvr>
                                        <p:cTn id="51" fill="hold"/>
                                        <p:tgtEl>
                                          <p:spTgt spid="611"/>
                                        </p:tgtEl>
                                        <p:attrNameLst>
                                          <p:attrName>style.visibility</p:attrName>
                                        </p:attrNameLst>
                                      </p:cBhvr>
                                      <p:to>
                                        <p:strVal val="visible"/>
                                      </p:to>
                                    </p:set>
                                    <p:animEffect transition="in" filter="dissolve">
                                      <p:cBhvr>
                                        <p:cTn id="52" dur="1000"/>
                                        <p:tgtEl>
                                          <p:spTgt spid="611"/>
                                        </p:tgtEl>
                                      </p:cBhvr>
                                    </p:animEffect>
                                  </p:childTnLst>
                                </p:cTn>
                              </p:par>
                            </p:childTnLst>
                          </p:cTn>
                        </p:par>
                        <p:par>
                          <p:cTn id="53" fill="hold">
                            <p:stCondLst>
                              <p:cond delay="11000"/>
                            </p:stCondLst>
                            <p:childTnLst>
                              <p:par>
                                <p:cTn id="54" presetID="9" presetClass="entr" presetSubtype="0" fill="hold" grpId="13" nodeType="afterEffect">
                                  <p:stCondLst>
                                    <p:cond delay="0"/>
                                  </p:stCondLst>
                                  <p:iterate>
                                    <p:tmAbs val="0"/>
                                  </p:iterate>
                                  <p:childTnLst>
                                    <p:set>
                                      <p:cBhvr>
                                        <p:cTn id="55" fill="hold"/>
                                        <p:tgtEl>
                                          <p:spTgt spid="622"/>
                                        </p:tgtEl>
                                        <p:attrNameLst>
                                          <p:attrName>style.visibility</p:attrName>
                                        </p:attrNameLst>
                                      </p:cBhvr>
                                      <p:to>
                                        <p:strVal val="visible"/>
                                      </p:to>
                                    </p:set>
                                    <p:animEffect transition="in" filter="dissolve">
                                      <p:cBhvr>
                                        <p:cTn id="56" dur="1000"/>
                                        <p:tgtEl>
                                          <p:spTgt spid="6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0" grpId="3" animBg="1" advAuto="0"/>
      <p:bldP spid="611" grpId="12" animBg="1" advAuto="0"/>
      <p:bldP spid="612" grpId="4" animBg="1" advAuto="0"/>
      <p:bldP spid="613" grpId="6" animBg="1" advAuto="0"/>
      <p:bldP spid="614" grpId="5" animBg="1" advAuto="0"/>
      <p:bldP spid="615" grpId="11" animBg="1" advAuto="0"/>
      <p:bldP spid="616" grpId="8" animBg="1" advAuto="0"/>
      <p:bldP spid="617" grpId="10" animBg="1" advAuto="0"/>
      <p:bldP spid="618" grpId="2" animBg="1" advAuto="0"/>
      <p:bldP spid="619" grpId="7" animBg="1" advAuto="0"/>
      <p:bldP spid="620" grpId="9" animBg="1" advAuto="0"/>
      <p:bldP spid="621" grpId="1" animBg="1" advAuto="0"/>
      <p:bldP spid="622" grpId="13"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 name="Shape 62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12</a:t>
            </a:fld>
            <a:endParaRPr sz="800">
              <a:solidFill>
                <a:srgbClr val="808080"/>
              </a:solidFill>
              <a:uFill>
                <a:solidFill>
                  <a:srgbClr val="808080"/>
                </a:solidFill>
              </a:uFill>
            </a:endParaRPr>
          </a:p>
        </p:txBody>
      </p:sp>
      <p:sp>
        <p:nvSpPr>
          <p:cNvPr id="626" name="Shape 626"/>
          <p:cNvSpPr>
            <a:spLocks noGrp="1"/>
          </p:cNvSpPr>
          <p:nvPr>
            <p:ph type="body" idx="1"/>
          </p:nvPr>
        </p:nvSpPr>
        <p:spPr>
          <a:xfrm>
            <a:off x="366710" y="333135"/>
            <a:ext cx="8674673" cy="4249067"/>
          </a:xfrm>
          <a:prstGeom prst="rect">
            <a:avLst/>
          </a:prstGeom>
        </p:spPr>
        <p:txBody>
          <a:bodyPr/>
          <a:lstStyle/>
          <a:p>
            <a:pPr marL="0" lvl="0" indent="0">
              <a:buClrTx/>
              <a:buSzTx/>
              <a:buFontTx/>
              <a:buNone/>
              <a:defRPr sz="1800">
                <a:solidFill>
                  <a:srgbClr val="000000"/>
                </a:solidFill>
                <a:uFillTx/>
              </a:defRPr>
            </a:pPr>
            <a:r>
              <a:rPr sz="2000" i="1" dirty="0">
                <a:solidFill>
                  <a:srgbClr val="4D4D4D"/>
                </a:solidFill>
                <a:uFill>
                  <a:solidFill>
                    <a:srgbClr val="4D4D4D"/>
                  </a:solidFill>
                </a:uFill>
                <a:latin typeface="Arial"/>
                <a:ea typeface="Arial"/>
                <a:cs typeface="Arial"/>
                <a:sym typeface="Arial"/>
              </a:rPr>
              <a:t>All teams will henceforth expose their data and functionality through service interfaces.</a:t>
            </a:r>
          </a:p>
          <a:p>
            <a:pPr marL="0" lvl="0" indent="0">
              <a:buClrTx/>
              <a:buSzTx/>
              <a:buFontTx/>
              <a:buNone/>
              <a:defRPr sz="1800">
                <a:solidFill>
                  <a:srgbClr val="000000"/>
                </a:solidFill>
                <a:uFillTx/>
              </a:defRPr>
            </a:pPr>
            <a:r>
              <a:rPr sz="2000" i="1" dirty="0">
                <a:solidFill>
                  <a:srgbClr val="4D4D4D"/>
                </a:solidFill>
                <a:uFill>
                  <a:solidFill>
                    <a:srgbClr val="4D4D4D"/>
                  </a:solidFill>
                </a:uFill>
                <a:latin typeface="Arial"/>
                <a:ea typeface="Arial"/>
                <a:cs typeface="Arial"/>
                <a:sym typeface="Arial"/>
              </a:rPr>
              <a:t>Teams must communicate with each other through these interfaces.</a:t>
            </a:r>
          </a:p>
          <a:p>
            <a:pPr marL="0" lvl="0" indent="0">
              <a:buClrTx/>
              <a:buSzTx/>
              <a:buFontTx/>
              <a:buNone/>
              <a:defRPr sz="1800">
                <a:solidFill>
                  <a:srgbClr val="000000"/>
                </a:solidFill>
                <a:uFillTx/>
              </a:defRPr>
            </a:pPr>
            <a:r>
              <a:rPr sz="2000" i="1" dirty="0">
                <a:solidFill>
                  <a:srgbClr val="4D4D4D"/>
                </a:solidFill>
                <a:uFill>
                  <a:solidFill>
                    <a:srgbClr val="4D4D4D"/>
                  </a:solidFill>
                </a:uFill>
                <a:latin typeface="Arial"/>
                <a:ea typeface="Arial"/>
                <a:cs typeface="Arial"/>
                <a:sym typeface="Arial"/>
              </a:rPr>
              <a:t>There will be no other form of inter-process communication allowed: no direct linking, no direct reads of another team’s data store, no shared-memory model, no back-doors whatsoever. The only communication allowed is via service interface calls over the network.</a:t>
            </a:r>
          </a:p>
          <a:p>
            <a:pPr marL="0" lvl="0" indent="0">
              <a:buClrTx/>
              <a:buSzTx/>
              <a:buFontTx/>
              <a:buNone/>
              <a:defRPr sz="1800">
                <a:solidFill>
                  <a:srgbClr val="000000"/>
                </a:solidFill>
                <a:uFillTx/>
              </a:defRPr>
            </a:pPr>
            <a:r>
              <a:rPr sz="2000" i="1" dirty="0">
                <a:solidFill>
                  <a:srgbClr val="4D4D4D"/>
                </a:solidFill>
                <a:uFill>
                  <a:solidFill>
                    <a:srgbClr val="4D4D4D"/>
                  </a:solidFill>
                </a:uFill>
                <a:latin typeface="Arial"/>
                <a:ea typeface="Arial"/>
                <a:cs typeface="Arial"/>
                <a:sym typeface="Arial"/>
              </a:rPr>
              <a:t>It doesn’t matter what technology they use.</a:t>
            </a:r>
          </a:p>
          <a:p>
            <a:pPr marL="0" lvl="0" indent="0">
              <a:buClrTx/>
              <a:buSzTx/>
              <a:buFontTx/>
              <a:buNone/>
              <a:defRPr sz="1800">
                <a:solidFill>
                  <a:srgbClr val="000000"/>
                </a:solidFill>
                <a:uFillTx/>
              </a:defRPr>
            </a:pPr>
            <a:r>
              <a:rPr sz="2000" i="1" dirty="0">
                <a:solidFill>
                  <a:srgbClr val="4D4D4D"/>
                </a:solidFill>
                <a:uFill>
                  <a:solidFill>
                    <a:srgbClr val="4D4D4D"/>
                  </a:solidFill>
                </a:uFill>
                <a:latin typeface="Arial"/>
                <a:ea typeface="Arial"/>
                <a:cs typeface="Arial"/>
                <a:sym typeface="Arial"/>
              </a:rPr>
              <a:t>All service interfaces, without exception, must be designed from the ground up to be externalizable. That is to say, the team must plan and design to be able to expose the interface to developers in the outside world. No exceptions.</a:t>
            </a:r>
          </a:p>
        </p:txBody>
      </p:sp>
      <p:sp>
        <p:nvSpPr>
          <p:cNvPr id="627" name="Shape 627"/>
          <p:cNvSpPr/>
          <p:nvPr/>
        </p:nvSpPr>
        <p:spPr>
          <a:xfrm>
            <a:off x="346938" y="4659356"/>
            <a:ext cx="6518048" cy="3073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400">
                <a:solidFill>
                  <a:srgbClr val="FFFFFF"/>
                </a:solidFill>
                <a:hlinkClick r:id="rId3"/>
              </a:defRPr>
            </a:lvl1pPr>
          </a:lstStyle>
          <a:p>
            <a:pPr lvl="0">
              <a:defRPr sz="1800">
                <a:solidFill>
                  <a:srgbClr val="000000"/>
                </a:solidFill>
                <a:uFillTx/>
              </a:defRPr>
            </a:pPr>
            <a:r>
              <a:rPr sz="1400">
                <a:solidFill>
                  <a:srgbClr val="FFFFFF"/>
                </a:solidFill>
                <a:uFill>
                  <a:solidFill>
                    <a:srgbClr val="4D4D4D"/>
                  </a:solidFill>
                </a:uFill>
                <a:hlinkClick r:id="rId3"/>
              </a:rPr>
              <a:t>http://apievangelist.com/2012/01/12/the-secret-to-amazons-success-internal-apis/</a:t>
            </a:r>
          </a:p>
        </p:txBody>
      </p:sp>
    </p:spTree>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 name="Shape 69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normAutofit/>
          </a:bodyPr>
          <a:lstStyle/>
          <a:p>
            <a:pPr lvl="0">
              <a:defRPr sz="1800">
                <a:solidFill>
                  <a:srgbClr val="000000"/>
                </a:solidFill>
                <a:uFillTx/>
              </a:defRPr>
            </a:pPr>
            <a:fld id="{86CB4B4D-7CA3-9044-876B-883B54F8677D}" type="slidenum">
              <a:rPr sz="800">
                <a:solidFill>
                  <a:srgbClr val="808080"/>
                </a:solidFill>
                <a:uFill>
                  <a:solidFill>
                    <a:srgbClr val="808080"/>
                  </a:solidFill>
                </a:uFill>
              </a:rPr>
              <a:t>13</a:t>
            </a:fld>
            <a:endParaRPr sz="800">
              <a:solidFill>
                <a:srgbClr val="808080"/>
              </a:solidFill>
              <a:uFill>
                <a:solidFill>
                  <a:srgbClr val="808080"/>
                </a:solidFill>
              </a:uFill>
            </a:endParaRPr>
          </a:p>
        </p:txBody>
      </p:sp>
      <p:sp>
        <p:nvSpPr>
          <p:cNvPr id="700" name="Shape 700"/>
          <p:cNvSpPr>
            <a:spLocks noGrp="1"/>
          </p:cNvSpPr>
          <p:nvPr>
            <p:ph type="title"/>
          </p:nvPr>
        </p:nvSpPr>
        <p:spPr>
          <a:xfrm>
            <a:off x="366713" y="325437"/>
            <a:ext cx="8410576" cy="623890"/>
          </a:xfrm>
          <a:prstGeom prst="rect">
            <a:avLst/>
          </a:prstGeom>
        </p:spPr>
        <p:txBody>
          <a:bodyPr>
            <a:normAutofit/>
          </a:bodyPr>
          <a:lstStyle/>
          <a:p>
            <a:pPr lvl="0">
              <a:defRPr sz="1800">
                <a:solidFill>
                  <a:srgbClr val="000000"/>
                </a:solidFill>
                <a:uFillTx/>
              </a:defRPr>
            </a:pPr>
            <a:r>
              <a:rPr sz="3200">
                <a:solidFill>
                  <a:srgbClr val="008881"/>
                </a:solidFill>
                <a:uFill>
                  <a:solidFill>
                    <a:srgbClr val="008881"/>
                  </a:solidFill>
                </a:uFill>
              </a:rPr>
              <a:t>Partitioning Strategies</a:t>
            </a:r>
          </a:p>
        </p:txBody>
      </p:sp>
      <p:pic>
        <p:nvPicPr>
          <p:cNvPr id="701" name="image40.png"/>
          <p:cNvPicPr/>
          <p:nvPr/>
        </p:nvPicPr>
        <p:blipFill>
          <a:blip r:embed="rId2">
            <a:extLst/>
          </a:blip>
          <a:stretch>
            <a:fillRect/>
          </a:stretch>
        </p:blipFill>
        <p:spPr>
          <a:xfrm>
            <a:off x="7985070" y="126238"/>
            <a:ext cx="723902" cy="952502"/>
          </a:xfrm>
          <a:prstGeom prst="rect">
            <a:avLst/>
          </a:prstGeom>
          <a:ln w="12700">
            <a:miter lim="400000"/>
          </a:ln>
        </p:spPr>
      </p:pic>
      <p:pic>
        <p:nvPicPr>
          <p:cNvPr id="702" name="image55.png"/>
          <p:cNvPicPr/>
          <p:nvPr/>
        </p:nvPicPr>
        <p:blipFill>
          <a:blip r:embed="rId3">
            <a:extLst/>
          </a:blip>
          <a:stretch>
            <a:fillRect/>
          </a:stretch>
        </p:blipFill>
        <p:spPr>
          <a:xfrm>
            <a:off x="2283910" y="949325"/>
            <a:ext cx="4433267" cy="3546613"/>
          </a:xfrm>
          <a:prstGeom prst="rect">
            <a:avLst/>
          </a:prstGeom>
          <a:ln w="12700">
            <a:miter lim="400000"/>
          </a:ln>
        </p:spPr>
      </p:pic>
    </p:spTree>
  </p:cSld>
  <p:clrMapOvr>
    <a:masterClrMapping/>
  </p:clrMapOvr>
  <p:transition xmlns:p14="http://schemas.microsoft.com/office/powerpoint/2010/main" spd="med">
    <p:dissolv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 name="Shape 1047"/>
          <p:cNvSpPr>
            <a:spLocks noGrp="1"/>
          </p:cNvSpPr>
          <p:nvPr>
            <p:ph type="sldNum" sz="quarter" idx="2"/>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14</a:t>
            </a:fld>
            <a:endParaRPr sz="800">
              <a:solidFill>
                <a:srgbClr val="808080"/>
              </a:solidFill>
              <a:uFill>
                <a:solidFill>
                  <a:srgbClr val="808080"/>
                </a:solidFill>
              </a:uFill>
            </a:endParaRPr>
          </a:p>
        </p:txBody>
      </p:sp>
      <p:sp>
        <p:nvSpPr>
          <p:cNvPr id="1048" name="Shape 1048"/>
          <p:cNvSpPr>
            <a:spLocks noGrp="1"/>
          </p:cNvSpPr>
          <p:nvPr>
            <p:ph type="title"/>
          </p:nvPr>
        </p:nvSpPr>
        <p:spPr>
          <a:xfrm>
            <a:off x="366713" y="325438"/>
            <a:ext cx="8410576" cy="623888"/>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Challenges of Microservices</a:t>
            </a:r>
          </a:p>
        </p:txBody>
      </p:sp>
      <p:sp>
        <p:nvSpPr>
          <p:cNvPr id="1049" name="Shape 1049"/>
          <p:cNvSpPr>
            <a:spLocks noGrp="1"/>
          </p:cNvSpPr>
          <p:nvPr>
            <p:ph type="body" idx="1"/>
          </p:nvPr>
        </p:nvSpPr>
        <p:spPr>
          <a:xfrm>
            <a:off x="366714" y="1074737"/>
            <a:ext cx="8410576" cy="3429001"/>
          </a:xfrm>
          <a:prstGeom prst="rect">
            <a:avLst/>
          </a:prstGeom>
        </p:spPr>
        <p:txBody>
          <a:bodyPr/>
          <a:lstStyle/>
          <a:p>
            <a:pPr lvl="0">
              <a:defRPr sz="1800">
                <a:solidFill>
                  <a:srgbClr val="000000"/>
                </a:solidFill>
                <a:uFillTx/>
              </a:defRPr>
            </a:pPr>
            <a:r>
              <a:rPr sz="2400" dirty="0">
                <a:solidFill>
                  <a:srgbClr val="4D4D4D"/>
                </a:solidFill>
                <a:uFill>
                  <a:solidFill>
                    <a:srgbClr val="4D4D4D"/>
                  </a:solidFill>
                </a:uFill>
              </a:rPr>
              <a:t>Distributed System</a:t>
            </a:r>
          </a:p>
          <a:p>
            <a:pPr lvl="0">
              <a:defRPr sz="1800">
                <a:solidFill>
                  <a:srgbClr val="000000"/>
                </a:solidFill>
                <a:uFillTx/>
              </a:defRPr>
            </a:pPr>
            <a:r>
              <a:rPr sz="2400" dirty="0">
                <a:solidFill>
                  <a:srgbClr val="4D4D4D"/>
                </a:solidFill>
                <a:uFill>
                  <a:solidFill>
                    <a:srgbClr val="4D4D4D"/>
                  </a:solidFill>
                </a:uFill>
              </a:rPr>
              <a:t>Remote Calls More Expensive Than In-process Calls</a:t>
            </a:r>
          </a:p>
          <a:p>
            <a:pPr lvl="0">
              <a:defRPr sz="1800">
                <a:solidFill>
                  <a:srgbClr val="000000"/>
                </a:solidFill>
                <a:uFillTx/>
              </a:defRPr>
            </a:pPr>
            <a:r>
              <a:rPr sz="2400" dirty="0">
                <a:solidFill>
                  <a:srgbClr val="4D4D4D"/>
                </a:solidFill>
                <a:uFill>
                  <a:solidFill>
                    <a:srgbClr val="4D4D4D"/>
                  </a:solidFill>
                </a:uFill>
              </a:rPr>
              <a:t>Eventual Consistency</a:t>
            </a:r>
          </a:p>
          <a:p>
            <a:pPr lvl="0">
              <a:defRPr sz="1800">
                <a:solidFill>
                  <a:srgbClr val="000000"/>
                </a:solidFill>
                <a:uFillTx/>
              </a:defRPr>
            </a:pPr>
            <a:r>
              <a:rPr sz="2400" dirty="0">
                <a:solidFill>
                  <a:srgbClr val="4D4D4D"/>
                </a:solidFill>
                <a:uFill>
                  <a:solidFill>
                    <a:srgbClr val="4D4D4D"/>
                  </a:solidFill>
                </a:uFill>
              </a:rPr>
              <a:t>Features Spanning Multiple Services</a:t>
            </a:r>
          </a:p>
          <a:p>
            <a:pPr lvl="0">
              <a:defRPr sz="1800">
                <a:solidFill>
                  <a:srgbClr val="000000"/>
                </a:solidFill>
                <a:uFillTx/>
              </a:defRPr>
            </a:pPr>
            <a:r>
              <a:rPr sz="2400" dirty="0">
                <a:solidFill>
                  <a:srgbClr val="4D4D4D"/>
                </a:solidFill>
                <a:uFill>
                  <a:solidFill>
                    <a:srgbClr val="4D4D4D"/>
                  </a:solidFill>
                </a:uFill>
              </a:rPr>
              <a:t>Dependency Management / API Versioning</a:t>
            </a:r>
          </a:p>
          <a:p>
            <a:pPr lvl="0">
              <a:defRPr sz="1800">
                <a:solidFill>
                  <a:srgbClr val="000000"/>
                </a:solidFill>
                <a:uFillTx/>
              </a:defRPr>
            </a:pPr>
            <a:r>
              <a:rPr sz="2400" dirty="0">
                <a:solidFill>
                  <a:srgbClr val="4D4D4D"/>
                </a:solidFill>
                <a:uFill>
                  <a:solidFill>
                    <a:srgbClr val="4D4D4D"/>
                  </a:solidFill>
                </a:uFill>
              </a:rPr>
              <a:t>Refactoring Module Boundaries</a:t>
            </a:r>
          </a:p>
        </p:txBody>
      </p:sp>
      <p:pic>
        <p:nvPicPr>
          <p:cNvPr id="1050" name="pasted-image.pdf"/>
          <p:cNvPicPr/>
          <p:nvPr/>
        </p:nvPicPr>
        <p:blipFill>
          <a:blip r:embed="rId3">
            <a:extLst/>
          </a:blip>
          <a:stretch>
            <a:fillRect/>
          </a:stretch>
        </p:blipFill>
        <p:spPr>
          <a:xfrm>
            <a:off x="7985071" y="126239"/>
            <a:ext cx="723901" cy="952501"/>
          </a:xfrm>
          <a:prstGeom prst="rect">
            <a:avLst/>
          </a:prstGeom>
          <a:ln w="12700">
            <a:miter lim="400000"/>
          </a:ln>
        </p:spPr>
      </p:pic>
    </p:spTree>
  </p:cSld>
  <p:clrMapOvr>
    <a:masterClrMapping/>
  </p:clrMapOvr>
  <p:transition xmlns:p14="http://schemas.microsoft.com/office/powerpoint/2010/main" spd="med">
    <p:push/>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iterate>
                                    <p:tmAbs val="0"/>
                                  </p:iterate>
                                  <p:childTnLst>
                                    <p:set>
                                      <p:cBhvr>
                                        <p:cTn id="6" fill="hold"/>
                                        <p:tgtEl>
                                          <p:spTgt spid="1049">
                                            <p:bg/>
                                          </p:spTgt>
                                        </p:tgtEl>
                                        <p:attrNameLst>
                                          <p:attrName>style.visibility</p:attrName>
                                        </p:attrNameLst>
                                      </p:cBhvr>
                                      <p:to>
                                        <p:strVal val="visible"/>
                                      </p:to>
                                    </p:set>
                                    <p:animEffect transition="in" filter="dissolve">
                                      <p:cBhvr>
                                        <p:cTn id="7" dur="1000"/>
                                        <p:tgtEl>
                                          <p:spTgt spid="1049">
                                            <p:bg/>
                                          </p:spTgt>
                                        </p:tgtEl>
                                      </p:cBhvr>
                                    </p:animEffect>
                                  </p:childTnLst>
                                </p:cTn>
                              </p:par>
                              <p:par>
                                <p:cTn id="8" presetID="9" presetClass="entr" presetSubtype="0" fill="hold" grpId="1">
                                  <p:stCondLst>
                                    <p:cond delay="0"/>
                                  </p:stCondLst>
                                  <p:iterate>
                                    <p:tmAbs val="0"/>
                                  </p:iterate>
                                  <p:childTnLst>
                                    <p:set>
                                      <p:cBhvr>
                                        <p:cTn id="9" fill="hold"/>
                                        <p:tgtEl>
                                          <p:spTgt spid="1049">
                                            <p:txEl>
                                              <p:pRg st="0" end="0"/>
                                            </p:txEl>
                                          </p:spTgt>
                                        </p:tgtEl>
                                        <p:attrNameLst>
                                          <p:attrName>style.visibility</p:attrName>
                                        </p:attrNameLst>
                                      </p:cBhvr>
                                      <p:to>
                                        <p:strVal val="visible"/>
                                      </p:to>
                                    </p:set>
                                    <p:animEffect transition="in" filter="dissolve">
                                      <p:cBhvr>
                                        <p:cTn id="10" dur="1000"/>
                                        <p:tgtEl>
                                          <p:spTgt spid="104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1" nodeType="clickEffect">
                                  <p:stCondLst>
                                    <p:cond delay="0"/>
                                  </p:stCondLst>
                                  <p:iterate>
                                    <p:tmAbs val="0"/>
                                  </p:iterate>
                                  <p:childTnLst>
                                    <p:set>
                                      <p:cBhvr>
                                        <p:cTn id="14" fill="hold"/>
                                        <p:tgtEl>
                                          <p:spTgt spid="1049">
                                            <p:txEl>
                                              <p:pRg st="1" end="1"/>
                                            </p:txEl>
                                          </p:spTgt>
                                        </p:tgtEl>
                                        <p:attrNameLst>
                                          <p:attrName>style.visibility</p:attrName>
                                        </p:attrNameLst>
                                      </p:cBhvr>
                                      <p:to>
                                        <p:strVal val="visible"/>
                                      </p:to>
                                    </p:set>
                                    <p:animEffect transition="in" filter="dissolve">
                                      <p:cBhvr>
                                        <p:cTn id="15" dur="1000"/>
                                        <p:tgtEl>
                                          <p:spTgt spid="1049">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1" nodeType="clickEffect">
                                  <p:stCondLst>
                                    <p:cond delay="0"/>
                                  </p:stCondLst>
                                  <p:iterate>
                                    <p:tmAbs val="0"/>
                                  </p:iterate>
                                  <p:childTnLst>
                                    <p:set>
                                      <p:cBhvr>
                                        <p:cTn id="19" fill="hold"/>
                                        <p:tgtEl>
                                          <p:spTgt spid="1049">
                                            <p:txEl>
                                              <p:pRg st="2" end="2"/>
                                            </p:txEl>
                                          </p:spTgt>
                                        </p:tgtEl>
                                        <p:attrNameLst>
                                          <p:attrName>style.visibility</p:attrName>
                                        </p:attrNameLst>
                                      </p:cBhvr>
                                      <p:to>
                                        <p:strVal val="visible"/>
                                      </p:to>
                                    </p:set>
                                    <p:animEffect transition="in" filter="dissolve">
                                      <p:cBhvr>
                                        <p:cTn id="20" dur="1000"/>
                                        <p:tgtEl>
                                          <p:spTgt spid="1049">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1" nodeType="clickEffect">
                                  <p:stCondLst>
                                    <p:cond delay="0"/>
                                  </p:stCondLst>
                                  <p:iterate>
                                    <p:tmAbs val="0"/>
                                  </p:iterate>
                                  <p:childTnLst>
                                    <p:set>
                                      <p:cBhvr>
                                        <p:cTn id="24" fill="hold"/>
                                        <p:tgtEl>
                                          <p:spTgt spid="1049">
                                            <p:txEl>
                                              <p:pRg st="3" end="3"/>
                                            </p:txEl>
                                          </p:spTgt>
                                        </p:tgtEl>
                                        <p:attrNameLst>
                                          <p:attrName>style.visibility</p:attrName>
                                        </p:attrNameLst>
                                      </p:cBhvr>
                                      <p:to>
                                        <p:strVal val="visible"/>
                                      </p:to>
                                    </p:set>
                                    <p:animEffect transition="in" filter="dissolve">
                                      <p:cBhvr>
                                        <p:cTn id="25" dur="1000"/>
                                        <p:tgtEl>
                                          <p:spTgt spid="1049">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1" nodeType="clickEffect">
                                  <p:stCondLst>
                                    <p:cond delay="0"/>
                                  </p:stCondLst>
                                  <p:iterate>
                                    <p:tmAbs val="0"/>
                                  </p:iterate>
                                  <p:childTnLst>
                                    <p:set>
                                      <p:cBhvr>
                                        <p:cTn id="29" fill="hold"/>
                                        <p:tgtEl>
                                          <p:spTgt spid="1049">
                                            <p:txEl>
                                              <p:pRg st="4" end="4"/>
                                            </p:txEl>
                                          </p:spTgt>
                                        </p:tgtEl>
                                        <p:attrNameLst>
                                          <p:attrName>style.visibility</p:attrName>
                                        </p:attrNameLst>
                                      </p:cBhvr>
                                      <p:to>
                                        <p:strVal val="visible"/>
                                      </p:to>
                                    </p:set>
                                    <p:animEffect transition="in" filter="dissolve">
                                      <p:cBhvr>
                                        <p:cTn id="30" dur="1000"/>
                                        <p:tgtEl>
                                          <p:spTgt spid="1049">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1" nodeType="clickEffect">
                                  <p:stCondLst>
                                    <p:cond delay="0"/>
                                  </p:stCondLst>
                                  <p:iterate>
                                    <p:tmAbs val="0"/>
                                  </p:iterate>
                                  <p:childTnLst>
                                    <p:set>
                                      <p:cBhvr>
                                        <p:cTn id="34" fill="hold"/>
                                        <p:tgtEl>
                                          <p:spTgt spid="1049">
                                            <p:txEl>
                                              <p:pRg st="5" end="5"/>
                                            </p:txEl>
                                          </p:spTgt>
                                        </p:tgtEl>
                                        <p:attrNameLst>
                                          <p:attrName>style.visibility</p:attrName>
                                        </p:attrNameLst>
                                      </p:cBhvr>
                                      <p:to>
                                        <p:strVal val="visible"/>
                                      </p:to>
                                    </p:set>
                                    <p:animEffect transition="in" filter="dissolve">
                                      <p:cBhvr>
                                        <p:cTn id="35" dur="1000"/>
                                        <p:tgtEl>
                                          <p:spTgt spid="104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 grpId="1" build="p" bldLvl="5"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 name="Shape 1054"/>
          <p:cNvSpPr>
            <a:spLocks noGrp="1"/>
          </p:cNvSpPr>
          <p:nvPr>
            <p:ph type="sldNum" sz="quarter" idx="2"/>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15</a:t>
            </a:fld>
            <a:endParaRPr sz="800">
              <a:solidFill>
                <a:srgbClr val="808080"/>
              </a:solidFill>
              <a:uFill>
                <a:solidFill>
                  <a:srgbClr val="808080"/>
                </a:solidFill>
              </a:uFill>
            </a:endParaRPr>
          </a:p>
        </p:txBody>
      </p:sp>
      <p:sp>
        <p:nvSpPr>
          <p:cNvPr id="1055" name="Shape 1055"/>
          <p:cNvSpPr/>
          <p:nvPr/>
        </p:nvSpPr>
        <p:spPr>
          <a:xfrm>
            <a:off x="6843" y="4687411"/>
            <a:ext cx="3854449" cy="26923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000">
                <a:solidFill>
                  <a:srgbClr val="FFFFFF"/>
                </a:solidFill>
                <a:uFill>
                  <a:solidFill>
                    <a:srgbClr val="4D4D4D"/>
                  </a:solidFill>
                </a:uFill>
                <a:latin typeface="Avenir Next"/>
                <a:ea typeface="Avenir Next"/>
                <a:cs typeface="Avenir Next"/>
                <a:sym typeface="Avenir Next"/>
              </a:rPr>
              <a:t>Source: “</a:t>
            </a:r>
            <a:r>
              <a:rPr sz="1000">
                <a:solidFill>
                  <a:srgbClr val="3EA7BC"/>
                </a:solidFill>
                <a:uFill>
                  <a:solidFill>
                    <a:srgbClr val="3EA7BC"/>
                  </a:solidFill>
                </a:uFill>
                <a:latin typeface="Avenir Next"/>
                <a:ea typeface="Avenir Next"/>
                <a:cs typeface="Avenir Next"/>
                <a:sym typeface="Avenir Next"/>
                <a:hlinkClick r:id="rId3"/>
              </a:rPr>
              <a:t>Microservice Prerequisites</a:t>
            </a:r>
            <a:r>
              <a:rPr sz="1000">
                <a:solidFill>
                  <a:srgbClr val="FFFFFF"/>
                </a:solidFill>
                <a:uFill>
                  <a:solidFill>
                    <a:srgbClr val="4D4D4D"/>
                  </a:solidFill>
                </a:uFill>
                <a:latin typeface="Avenir Next"/>
                <a:ea typeface="Avenir Next"/>
                <a:cs typeface="Avenir Next"/>
                <a:sym typeface="Avenir Next"/>
              </a:rPr>
              <a:t>,” Martin Fowler, August 2014.</a:t>
            </a:r>
          </a:p>
        </p:txBody>
      </p:sp>
      <p:grpSp>
        <p:nvGrpSpPr>
          <p:cNvPr id="1058" name="Group 1058"/>
          <p:cNvGrpSpPr/>
          <p:nvPr/>
        </p:nvGrpSpPr>
        <p:grpSpPr>
          <a:xfrm>
            <a:off x="6007096" y="211178"/>
            <a:ext cx="2813054" cy="4275124"/>
            <a:chOff x="0" y="0"/>
            <a:chExt cx="2813053" cy="4275122"/>
          </a:xfrm>
        </p:grpSpPr>
        <p:pic>
          <p:nvPicPr>
            <p:cNvPr id="1056" name="3723961589_4509bd5524_o.jpg"/>
            <p:cNvPicPr/>
            <p:nvPr/>
          </p:nvPicPr>
          <p:blipFill>
            <a:blip r:embed="rId4" cstate="print">
              <a:extLst>
                <a:ext uri="{28A0092B-C50C-407E-A947-70E740481C1C}">
                  <a14:useLocalDpi xmlns:a14="http://schemas.microsoft.com/office/drawing/2010/main"/>
                </a:ext>
              </a:extLst>
            </a:blip>
            <a:srcRect/>
            <a:stretch>
              <a:fillRect/>
            </a:stretch>
          </p:blipFill>
          <p:spPr>
            <a:xfrm>
              <a:off x="0" y="0"/>
              <a:ext cx="2813054" cy="4275123"/>
            </a:xfrm>
            <a:prstGeom prst="rect">
              <a:avLst/>
            </a:prstGeom>
            <a:ln w="12700" cap="flat">
              <a:noFill/>
              <a:miter lim="400000"/>
            </a:ln>
            <a:effectLst/>
          </p:spPr>
        </p:pic>
        <p:sp>
          <p:nvSpPr>
            <p:cNvPr id="1057" name="Shape 1057"/>
            <p:cNvSpPr/>
            <p:nvPr/>
          </p:nvSpPr>
          <p:spPr>
            <a:xfrm>
              <a:off x="306636" y="3998598"/>
              <a:ext cx="2329318" cy="2024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800">
                  <a:solidFill>
                    <a:srgbClr val="FFFFFF"/>
                  </a:solidFill>
                  <a:latin typeface="Arial"/>
                  <a:ea typeface="Arial"/>
                  <a:cs typeface="Arial"/>
                  <a:sym typeface="Arial"/>
                </a:defRPr>
              </a:lvl1pPr>
            </a:lstStyle>
            <a:p>
              <a:pPr lvl="0">
                <a:defRPr sz="1800">
                  <a:solidFill>
                    <a:srgbClr val="000000"/>
                  </a:solidFill>
                  <a:uFillTx/>
                </a:defRPr>
              </a:pPr>
              <a:r>
                <a:rPr sz="800">
                  <a:solidFill>
                    <a:srgbClr val="FFFFFF"/>
                  </a:solidFill>
                  <a:uFill>
                    <a:solidFill>
                      <a:srgbClr val="4D4D4D"/>
                    </a:solidFill>
                  </a:uFill>
                </a:rPr>
                <a:t>https://www.flickr.com/photos/gusset/3723961589</a:t>
              </a:r>
            </a:p>
          </p:txBody>
        </p:sp>
      </p:grpSp>
      <p:sp>
        <p:nvSpPr>
          <p:cNvPr id="1059" name="Shape 1059"/>
          <p:cNvSpPr>
            <a:spLocks noGrp="1"/>
          </p:cNvSpPr>
          <p:nvPr>
            <p:ph type="title"/>
          </p:nvPr>
        </p:nvSpPr>
        <p:spPr>
          <a:xfrm>
            <a:off x="366713" y="325438"/>
            <a:ext cx="8410576" cy="1053097"/>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You must be this tall</a:t>
            </a:r>
          </a:p>
          <a:p>
            <a:pPr lvl="0">
              <a:defRPr sz="1800">
                <a:solidFill>
                  <a:srgbClr val="000000"/>
                </a:solidFill>
                <a:uFillTx/>
              </a:defRPr>
            </a:pPr>
            <a:r>
              <a:rPr sz="3200">
                <a:solidFill>
                  <a:srgbClr val="008881"/>
                </a:solidFill>
                <a:uFill>
                  <a:solidFill>
                    <a:srgbClr val="008881"/>
                  </a:solidFill>
                </a:uFill>
              </a:rPr>
              <a:t>to use Microservices…</a:t>
            </a:r>
          </a:p>
        </p:txBody>
      </p:sp>
      <p:sp>
        <p:nvSpPr>
          <p:cNvPr id="1060" name="Shape 1060"/>
          <p:cNvSpPr>
            <a:spLocks noGrp="1"/>
          </p:cNvSpPr>
          <p:nvPr>
            <p:ph type="body" idx="1"/>
          </p:nvPr>
        </p:nvSpPr>
        <p:spPr>
          <a:xfrm>
            <a:off x="201050" y="1736115"/>
            <a:ext cx="6045201" cy="2089330"/>
          </a:xfrm>
          <a:prstGeom prst="rect">
            <a:avLst/>
          </a:prstGeom>
        </p:spPr>
        <p:txBody>
          <a:bodyPr>
            <a:normAutofit/>
          </a:bodyPr>
          <a:lstStyle/>
          <a:p>
            <a:pPr marL="221742" lvl="0" indent="-221742" defTabSz="886968">
              <a:spcBef>
                <a:spcPts val="1100"/>
              </a:spcBef>
              <a:defRPr sz="1800">
                <a:solidFill>
                  <a:srgbClr val="000000"/>
                </a:solidFill>
                <a:uFillTx/>
              </a:defRPr>
            </a:pPr>
            <a:r>
              <a:rPr sz="2328">
                <a:solidFill>
                  <a:srgbClr val="4D4D4D"/>
                </a:solidFill>
                <a:uFill>
                  <a:solidFill>
                    <a:srgbClr val="4D4D4D"/>
                  </a:solidFill>
                </a:uFill>
              </a:rPr>
              <a:t>Rapid provisioning</a:t>
            </a:r>
          </a:p>
          <a:p>
            <a:pPr marL="221742" lvl="0" indent="-221742" defTabSz="886968">
              <a:spcBef>
                <a:spcPts val="1100"/>
              </a:spcBef>
              <a:defRPr sz="1800">
                <a:solidFill>
                  <a:srgbClr val="000000"/>
                </a:solidFill>
                <a:uFillTx/>
              </a:defRPr>
            </a:pPr>
            <a:r>
              <a:rPr sz="2328">
                <a:solidFill>
                  <a:srgbClr val="4D4D4D"/>
                </a:solidFill>
                <a:uFill>
                  <a:solidFill>
                    <a:srgbClr val="4D4D4D"/>
                  </a:solidFill>
                </a:uFill>
              </a:rPr>
              <a:t>Basic monitoring</a:t>
            </a:r>
          </a:p>
          <a:p>
            <a:pPr marL="221742" lvl="0" indent="-221742" defTabSz="886968">
              <a:spcBef>
                <a:spcPts val="1100"/>
              </a:spcBef>
              <a:defRPr sz="1800">
                <a:solidFill>
                  <a:srgbClr val="000000"/>
                </a:solidFill>
                <a:uFillTx/>
              </a:defRPr>
            </a:pPr>
            <a:r>
              <a:rPr sz="2328">
                <a:solidFill>
                  <a:srgbClr val="4D4D4D"/>
                </a:solidFill>
                <a:uFill>
                  <a:solidFill>
                    <a:srgbClr val="4D4D4D"/>
                  </a:solidFill>
                </a:uFill>
              </a:rPr>
              <a:t>Rapid application deployment</a:t>
            </a:r>
          </a:p>
          <a:p>
            <a:pPr marL="221742" lvl="0" indent="-221742" defTabSz="886968">
              <a:spcBef>
                <a:spcPts val="1100"/>
              </a:spcBef>
              <a:defRPr sz="1800">
                <a:solidFill>
                  <a:srgbClr val="000000"/>
                </a:solidFill>
                <a:uFillTx/>
              </a:defRPr>
            </a:pPr>
            <a:r>
              <a:rPr sz="2328">
                <a:solidFill>
                  <a:srgbClr val="4D4D4D"/>
                </a:solidFill>
                <a:uFill>
                  <a:solidFill>
                    <a:srgbClr val="4D4D4D"/>
                  </a:solidFill>
                </a:uFill>
              </a:rPr>
              <a:t>DevOps culture</a:t>
            </a:r>
          </a:p>
        </p:txBody>
      </p:sp>
    </p:spTree>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 name="Shape 1076"/>
          <p:cNvSpPr>
            <a:spLocks noGrp="1"/>
          </p:cNvSpPr>
          <p:nvPr>
            <p:ph type="sldNum" sz="quarter" idx="2"/>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16</a:t>
            </a:fld>
            <a:endParaRPr sz="800">
              <a:solidFill>
                <a:srgbClr val="808080"/>
              </a:solidFill>
              <a:uFill>
                <a:solidFill>
                  <a:srgbClr val="808080"/>
                </a:solidFill>
              </a:uFill>
            </a:endParaRPr>
          </a:p>
        </p:txBody>
      </p:sp>
      <p:sp>
        <p:nvSpPr>
          <p:cNvPr id="1077" name="Shape 1077"/>
          <p:cNvSpPr>
            <a:spLocks noGrp="1"/>
          </p:cNvSpPr>
          <p:nvPr>
            <p:ph type="title"/>
          </p:nvPr>
        </p:nvSpPr>
        <p:spPr>
          <a:xfrm>
            <a:off x="366713" y="325438"/>
            <a:ext cx="8410576" cy="543645"/>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Platform Features</a:t>
            </a:r>
          </a:p>
        </p:txBody>
      </p:sp>
      <p:sp>
        <p:nvSpPr>
          <p:cNvPr id="1078" name="Shape 1078"/>
          <p:cNvSpPr>
            <a:spLocks noGrp="1"/>
          </p:cNvSpPr>
          <p:nvPr>
            <p:ph type="body" idx="1"/>
          </p:nvPr>
        </p:nvSpPr>
        <p:spPr>
          <a:xfrm>
            <a:off x="366713" y="1068949"/>
            <a:ext cx="8186738" cy="3440578"/>
          </a:xfrm>
          <a:prstGeom prst="rect">
            <a:avLst/>
          </a:prstGeom>
        </p:spPr>
        <p:txBody>
          <a:bodyPr numCol="1" spcCol="38100">
            <a:normAutofit/>
          </a:bodyPr>
          <a:lstStyle/>
          <a:p>
            <a:pPr lvl="0">
              <a:defRPr sz="1800">
                <a:solidFill>
                  <a:srgbClr val="000000"/>
                </a:solidFill>
                <a:uFillTx/>
              </a:defRPr>
            </a:pPr>
            <a:r>
              <a:rPr sz="2400">
                <a:solidFill>
                  <a:srgbClr val="4D4D4D"/>
                </a:solidFill>
                <a:uFill>
                  <a:solidFill>
                    <a:srgbClr val="4D4D4D"/>
                  </a:solidFill>
                </a:uFill>
              </a:rPr>
              <a:t>Environment Provisioning</a:t>
            </a:r>
          </a:p>
          <a:p>
            <a:pPr lvl="0">
              <a:defRPr sz="1800">
                <a:solidFill>
                  <a:srgbClr val="000000"/>
                </a:solidFill>
                <a:uFillTx/>
              </a:defRPr>
            </a:pPr>
            <a:r>
              <a:rPr sz="2400">
                <a:solidFill>
                  <a:srgbClr val="4D4D4D"/>
                </a:solidFill>
                <a:uFill>
                  <a:solidFill>
                    <a:srgbClr val="4D4D4D"/>
                  </a:solidFill>
                </a:uFill>
              </a:rPr>
              <a:t>On-Demand/Automatic Scaling</a:t>
            </a:r>
          </a:p>
          <a:p>
            <a:pPr lvl="0">
              <a:defRPr sz="1800">
                <a:solidFill>
                  <a:srgbClr val="000000"/>
                </a:solidFill>
                <a:uFillTx/>
              </a:defRPr>
            </a:pPr>
            <a:r>
              <a:rPr sz="2400">
                <a:solidFill>
                  <a:srgbClr val="4D4D4D"/>
                </a:solidFill>
                <a:uFill>
                  <a:solidFill>
                    <a:srgbClr val="4D4D4D"/>
                  </a:solidFill>
                </a:uFill>
              </a:rPr>
              <a:t>Failover/Resilience</a:t>
            </a:r>
          </a:p>
          <a:p>
            <a:pPr lvl="0">
              <a:defRPr sz="1800">
                <a:solidFill>
                  <a:srgbClr val="000000"/>
                </a:solidFill>
                <a:uFillTx/>
              </a:defRPr>
            </a:pPr>
            <a:r>
              <a:rPr sz="2400">
                <a:solidFill>
                  <a:srgbClr val="4D4D4D"/>
                </a:solidFill>
                <a:uFill>
                  <a:solidFill>
                    <a:srgbClr val="4D4D4D"/>
                  </a:solidFill>
                </a:uFill>
              </a:rPr>
              <a:t>Routing/Load Balancing</a:t>
            </a:r>
          </a:p>
          <a:p>
            <a:pPr lvl="0">
              <a:defRPr sz="1800">
                <a:solidFill>
                  <a:srgbClr val="000000"/>
                </a:solidFill>
                <a:uFillTx/>
              </a:defRPr>
            </a:pPr>
            <a:r>
              <a:rPr sz="2400">
                <a:solidFill>
                  <a:srgbClr val="4D4D4D"/>
                </a:solidFill>
                <a:uFill>
                  <a:solidFill>
                    <a:srgbClr val="4D4D4D"/>
                  </a:solidFill>
                </a:uFill>
              </a:rPr>
              <a:t>Data Service Operations</a:t>
            </a:r>
          </a:p>
          <a:p>
            <a:pPr lvl="0">
              <a:defRPr sz="1800">
                <a:solidFill>
                  <a:srgbClr val="000000"/>
                </a:solidFill>
                <a:uFillTx/>
              </a:defRPr>
            </a:pPr>
            <a:r>
              <a:rPr sz="2400">
                <a:solidFill>
                  <a:srgbClr val="4D4D4D"/>
                </a:solidFill>
                <a:uFill>
                  <a:solidFill>
                    <a:srgbClr val="4D4D4D"/>
                  </a:solidFill>
                </a:uFill>
              </a:rPr>
              <a:t>Monitoring</a:t>
            </a:r>
          </a:p>
        </p:txBody>
      </p:sp>
      <p:pic>
        <p:nvPicPr>
          <p:cNvPr id="1079" name="image58.png"/>
          <p:cNvPicPr/>
          <p:nvPr/>
        </p:nvPicPr>
        <p:blipFill>
          <a:blip r:embed="rId3">
            <a:extLst/>
          </a:blip>
          <a:stretch>
            <a:fillRect/>
          </a:stretch>
        </p:blipFill>
        <p:spPr>
          <a:xfrm>
            <a:off x="7277364" y="-215540"/>
            <a:ext cx="1625601" cy="1625601"/>
          </a:xfrm>
          <a:prstGeom prst="rect">
            <a:avLst/>
          </a:prstGeom>
          <a:ln w="12700">
            <a:miter lim="400000"/>
          </a:ln>
        </p:spPr>
      </p:pic>
    </p:spTree>
  </p:cSld>
  <p:clrMapOvr>
    <a:masterClrMapping/>
  </p:clrMapOvr>
  <p:transition xmlns:p14="http://schemas.microsoft.com/office/powerpoint/2010/main" spd="med">
    <p:push/>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1" name="Shape 1491"/>
          <p:cNvSpPr>
            <a:spLocks noGrp="1"/>
          </p:cNvSpPr>
          <p:nvPr>
            <p:ph type="title"/>
          </p:nvPr>
        </p:nvSpPr>
        <p:spPr>
          <a:xfrm>
            <a:off x="1017587" y="1739235"/>
            <a:ext cx="6048378" cy="621379"/>
          </a:xfrm>
          <a:prstGeom prst="rect">
            <a:avLst/>
          </a:prstGeom>
        </p:spPr>
        <p:txBody>
          <a:bodyPr/>
          <a:lstStyle/>
          <a:p>
            <a:pPr lvl="0">
              <a:defRPr sz="1800">
                <a:solidFill>
                  <a:srgbClr val="000000"/>
                </a:solidFill>
                <a:uFillTx/>
              </a:defRPr>
            </a:pPr>
            <a:r>
              <a:rPr sz="4400">
                <a:solidFill>
                  <a:srgbClr val="F27C3A"/>
                </a:solidFill>
                <a:uFill>
                  <a:solidFill>
                    <a:srgbClr val="F27C3A"/>
                  </a:solidFill>
                </a:uFill>
              </a:rPr>
              <a:t>Pattern:</a:t>
            </a:r>
          </a:p>
        </p:txBody>
      </p:sp>
      <p:sp>
        <p:nvSpPr>
          <p:cNvPr id="1492" name="Shape 1492"/>
          <p:cNvSpPr>
            <a:spLocks noGrp="1"/>
          </p:cNvSpPr>
          <p:nvPr>
            <p:ph type="body" idx="1"/>
          </p:nvPr>
        </p:nvSpPr>
        <p:spPr>
          <a:xfrm>
            <a:off x="1026052" y="2447127"/>
            <a:ext cx="6048376" cy="561182"/>
          </a:xfrm>
          <a:prstGeom prst="rect">
            <a:avLst/>
          </a:prstGeom>
        </p:spPr>
        <p:txBody>
          <a:bodyPr/>
          <a:lstStyle/>
          <a:p>
            <a:pPr lvl="0">
              <a:defRPr sz="1800">
                <a:solidFill>
                  <a:srgbClr val="000000"/>
                </a:solidFill>
                <a:uFillTx/>
              </a:defRPr>
            </a:pPr>
            <a:r>
              <a:rPr sz="2800">
                <a:solidFill>
                  <a:srgbClr val="3EA7BC"/>
                </a:solidFill>
                <a:uFill>
                  <a:solidFill>
                    <a:srgbClr val="3EA7BC"/>
                  </a:solidFill>
                </a:uFill>
              </a:rPr>
              <a:t>Configuration/Service Consumption</a:t>
            </a:r>
          </a:p>
        </p:txBody>
      </p:sp>
      <p:sp>
        <p:nvSpPr>
          <p:cNvPr id="1493" name="Shape 1493"/>
          <p:cNvSpPr>
            <a:spLocks noGrp="1"/>
          </p:cNvSpPr>
          <p:nvPr>
            <p:ph type="sldNum" sz="quarter" idx="2"/>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17</a:t>
            </a:fld>
            <a:endParaRPr sz="800">
              <a:solidFill>
                <a:srgbClr val="808080"/>
              </a:solidFill>
              <a:uFill>
                <a:solidFill>
                  <a:srgbClr val="808080"/>
                </a:solidFill>
              </a:uFill>
            </a:endParaRPr>
          </a:p>
        </p:txBody>
      </p:sp>
      <p:pic>
        <p:nvPicPr>
          <p:cNvPr id="1494" name="pasted-image.pdf"/>
          <p:cNvPicPr/>
          <p:nvPr/>
        </p:nvPicPr>
        <p:blipFill>
          <a:blip r:embed="rId2">
            <a:extLst/>
          </a:blip>
          <a:stretch>
            <a:fillRect/>
          </a:stretch>
        </p:blipFill>
        <p:spPr>
          <a:xfrm>
            <a:off x="1026052" y="3008308"/>
            <a:ext cx="4445001" cy="8382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6" name="Shape 1496"/>
          <p:cNvSpPr>
            <a:spLocks noGrp="1"/>
          </p:cNvSpPr>
          <p:nvPr>
            <p:ph type="sldNum" sz="quarter" idx="2"/>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18</a:t>
            </a:fld>
            <a:endParaRPr sz="800">
              <a:solidFill>
                <a:srgbClr val="808080"/>
              </a:solidFill>
              <a:uFill>
                <a:solidFill>
                  <a:srgbClr val="808080"/>
                </a:solidFill>
              </a:uFill>
            </a:endParaRPr>
          </a:p>
        </p:txBody>
      </p:sp>
      <p:sp>
        <p:nvSpPr>
          <p:cNvPr id="1497" name="Shape 1497"/>
          <p:cNvSpPr>
            <a:spLocks noGrp="1"/>
          </p:cNvSpPr>
          <p:nvPr>
            <p:ph type="title"/>
          </p:nvPr>
        </p:nvSpPr>
        <p:spPr>
          <a:xfrm>
            <a:off x="366713" y="325438"/>
            <a:ext cx="8410576" cy="623888"/>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What is configuration?</a:t>
            </a:r>
          </a:p>
        </p:txBody>
      </p:sp>
      <p:sp>
        <p:nvSpPr>
          <p:cNvPr id="1498" name="Shape 1498"/>
          <p:cNvSpPr>
            <a:spLocks noGrp="1"/>
          </p:cNvSpPr>
          <p:nvPr>
            <p:ph type="body" idx="1"/>
          </p:nvPr>
        </p:nvSpPr>
        <p:spPr>
          <a:xfrm>
            <a:off x="366714" y="1074737"/>
            <a:ext cx="8410576" cy="3429001"/>
          </a:xfrm>
          <a:prstGeom prst="rect">
            <a:avLst/>
          </a:prstGeom>
        </p:spPr>
        <p:txBody>
          <a:bodyPr/>
          <a:lstStyle/>
          <a:p>
            <a:pPr lvl="0">
              <a:defRPr sz="1800">
                <a:solidFill>
                  <a:srgbClr val="000000"/>
                </a:solidFill>
                <a:uFillTx/>
              </a:defRPr>
            </a:pPr>
            <a:r>
              <a:rPr sz="2400">
                <a:solidFill>
                  <a:srgbClr val="4D4D4D"/>
                </a:solidFill>
                <a:uFill>
                  <a:solidFill>
                    <a:srgbClr val="4D4D4D"/>
                  </a:solidFill>
                </a:uFill>
              </a:rPr>
              <a:t>Resource handles to databases and other backing services</a:t>
            </a:r>
          </a:p>
          <a:p>
            <a:pPr lvl="0">
              <a:defRPr sz="1800">
                <a:solidFill>
                  <a:srgbClr val="000000"/>
                </a:solidFill>
                <a:uFillTx/>
              </a:defRPr>
            </a:pPr>
            <a:r>
              <a:rPr sz="2400">
                <a:solidFill>
                  <a:srgbClr val="4D4D4D"/>
                </a:solidFill>
                <a:uFill>
                  <a:solidFill>
                    <a:srgbClr val="4D4D4D"/>
                  </a:solidFill>
                </a:uFill>
              </a:rPr>
              <a:t>Credentials to external sources (e.g. S3, Twitter, ...)</a:t>
            </a:r>
          </a:p>
          <a:p>
            <a:pPr lvl="0">
              <a:defRPr sz="1800">
                <a:solidFill>
                  <a:srgbClr val="000000"/>
                </a:solidFill>
                <a:uFillTx/>
              </a:defRPr>
            </a:pPr>
            <a:r>
              <a:rPr sz="2400">
                <a:solidFill>
                  <a:srgbClr val="4D4D4D"/>
                </a:solidFill>
                <a:uFill>
                  <a:solidFill>
                    <a:srgbClr val="4D4D4D"/>
                  </a:solidFill>
                </a:uFill>
              </a:rPr>
              <a:t>Per-deploy values (e.g. canonical hostname for deploy)</a:t>
            </a:r>
          </a:p>
          <a:p>
            <a:pPr lvl="0">
              <a:defRPr sz="1800">
                <a:solidFill>
                  <a:srgbClr val="000000"/>
                </a:solidFill>
                <a:uFillTx/>
              </a:defRPr>
            </a:pPr>
            <a:r>
              <a:rPr sz="2400">
                <a:solidFill>
                  <a:srgbClr val="4D4D4D"/>
                </a:solidFill>
                <a:uFill>
                  <a:solidFill>
                    <a:srgbClr val="4D4D4D"/>
                  </a:solidFill>
                </a:uFill>
              </a:rPr>
              <a:t>ANYTHING that’s likely to vary between deploys (dev, test, stage, prod)</a:t>
            </a:r>
          </a:p>
        </p:txBody>
      </p:sp>
      <p:pic>
        <p:nvPicPr>
          <p:cNvPr id="1499" name="pasted-image.pdf"/>
          <p:cNvPicPr/>
          <p:nvPr/>
        </p:nvPicPr>
        <p:blipFill>
          <a:blip r:embed="rId3">
            <a:extLst/>
          </a:blip>
          <a:stretch>
            <a:fillRect/>
          </a:stretch>
        </p:blipFill>
        <p:spPr>
          <a:xfrm>
            <a:off x="6960077" y="457498"/>
            <a:ext cx="1801207" cy="339657"/>
          </a:xfrm>
          <a:prstGeom prst="rect">
            <a:avLst/>
          </a:prstGeom>
          <a:ln w="12700">
            <a:miter lim="400000"/>
          </a:ln>
        </p:spPr>
      </p:pic>
    </p:spTree>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3" name="Shape 1503"/>
          <p:cNvSpPr>
            <a:spLocks noGrp="1"/>
          </p:cNvSpPr>
          <p:nvPr>
            <p:ph type="sldNum" sz="quarter" idx="2"/>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19</a:t>
            </a:fld>
            <a:endParaRPr sz="800">
              <a:solidFill>
                <a:srgbClr val="808080"/>
              </a:solidFill>
              <a:uFill>
                <a:solidFill>
                  <a:srgbClr val="808080"/>
                </a:solidFill>
              </a:uFill>
            </a:endParaRPr>
          </a:p>
        </p:txBody>
      </p:sp>
      <p:sp>
        <p:nvSpPr>
          <p:cNvPr id="1504" name="Shape 1504"/>
          <p:cNvSpPr>
            <a:spLocks noGrp="1"/>
          </p:cNvSpPr>
          <p:nvPr>
            <p:ph type="title"/>
          </p:nvPr>
        </p:nvSpPr>
        <p:spPr>
          <a:xfrm>
            <a:off x="366713" y="325438"/>
            <a:ext cx="8410576" cy="623888"/>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Where NOT to store it:</a:t>
            </a:r>
          </a:p>
        </p:txBody>
      </p:sp>
      <p:sp>
        <p:nvSpPr>
          <p:cNvPr id="1505" name="Shape 1505"/>
          <p:cNvSpPr>
            <a:spLocks noGrp="1"/>
          </p:cNvSpPr>
          <p:nvPr>
            <p:ph type="body" idx="1"/>
          </p:nvPr>
        </p:nvSpPr>
        <p:spPr>
          <a:xfrm>
            <a:off x="366714" y="1074737"/>
            <a:ext cx="8410576" cy="3429001"/>
          </a:xfrm>
          <a:prstGeom prst="rect">
            <a:avLst/>
          </a:prstGeom>
        </p:spPr>
        <p:txBody>
          <a:bodyPr/>
          <a:lstStyle/>
          <a:p>
            <a:pPr lvl="0">
              <a:defRPr sz="1800">
                <a:solidFill>
                  <a:srgbClr val="000000"/>
                </a:solidFill>
                <a:uFillTx/>
              </a:defRPr>
            </a:pPr>
            <a:r>
              <a:rPr sz="2400">
                <a:solidFill>
                  <a:srgbClr val="4D4D4D"/>
                </a:solidFill>
                <a:uFill>
                  <a:solidFill>
                    <a:srgbClr val="4D4D4D"/>
                  </a:solidFill>
                </a:uFill>
              </a:rPr>
              <a:t>In the </a:t>
            </a:r>
            <a:r>
              <a:rPr sz="2400">
                <a:solidFill>
                  <a:srgbClr val="4D4D4D"/>
                </a:solidFill>
                <a:uFill>
                  <a:solidFill>
                    <a:srgbClr val="4D4D4D"/>
                  </a:solidFill>
                </a:uFill>
                <a:latin typeface="Avenir Next Demi Bold"/>
                <a:ea typeface="Avenir Next Demi Bold"/>
                <a:cs typeface="Avenir Next Demi Bold"/>
                <a:sym typeface="Avenir Next Demi Bold"/>
              </a:rPr>
              <a:t>CODE</a:t>
            </a:r>
            <a:r>
              <a:rPr sz="2400">
                <a:solidFill>
                  <a:srgbClr val="4D4D4D"/>
                </a:solidFill>
                <a:uFill>
                  <a:solidFill>
                    <a:srgbClr val="4D4D4D"/>
                  </a:solidFill>
                </a:uFill>
              </a:rPr>
              <a:t> (Obvious)</a:t>
            </a:r>
          </a:p>
          <a:p>
            <a:pPr lvl="0">
              <a:defRPr sz="1800">
                <a:solidFill>
                  <a:srgbClr val="000000"/>
                </a:solidFill>
                <a:uFillTx/>
              </a:defRPr>
            </a:pPr>
            <a:r>
              <a:rPr sz="2400">
                <a:solidFill>
                  <a:srgbClr val="4D4D4D"/>
                </a:solidFill>
                <a:uFill>
                  <a:solidFill>
                    <a:srgbClr val="4D4D4D"/>
                  </a:solidFill>
                </a:uFill>
              </a:rPr>
              <a:t>In </a:t>
            </a:r>
            <a:r>
              <a:rPr sz="2400">
                <a:solidFill>
                  <a:srgbClr val="4D4D4D"/>
                </a:solidFill>
                <a:uFill>
                  <a:solidFill>
                    <a:srgbClr val="4D4D4D"/>
                  </a:solidFill>
                </a:uFill>
                <a:latin typeface="Avenir Next Demi Bold"/>
                <a:ea typeface="Avenir Next Demi Bold"/>
                <a:cs typeface="Avenir Next Demi Bold"/>
                <a:sym typeface="Avenir Next Demi Bold"/>
              </a:rPr>
              <a:t>PROPERTIES FILES</a:t>
            </a:r>
            <a:r>
              <a:rPr sz="2400">
                <a:solidFill>
                  <a:srgbClr val="4D4D4D"/>
                </a:solidFill>
                <a:uFill>
                  <a:solidFill>
                    <a:srgbClr val="4D4D4D"/>
                  </a:solidFill>
                </a:uFill>
              </a:rPr>
              <a:t> (That’s code...)</a:t>
            </a:r>
          </a:p>
          <a:p>
            <a:pPr lvl="0">
              <a:defRPr sz="1800">
                <a:solidFill>
                  <a:srgbClr val="000000"/>
                </a:solidFill>
                <a:uFillTx/>
              </a:defRPr>
            </a:pPr>
            <a:r>
              <a:rPr sz="2400">
                <a:solidFill>
                  <a:srgbClr val="4D4D4D"/>
                </a:solidFill>
                <a:uFill>
                  <a:solidFill>
                    <a:srgbClr val="4D4D4D"/>
                  </a:solidFill>
                </a:uFill>
              </a:rPr>
              <a:t>In the </a:t>
            </a:r>
            <a:r>
              <a:rPr sz="2400">
                <a:solidFill>
                  <a:srgbClr val="4D4D4D"/>
                </a:solidFill>
                <a:uFill>
                  <a:solidFill>
                    <a:srgbClr val="4D4D4D"/>
                  </a:solidFill>
                </a:uFill>
                <a:latin typeface="Avenir Next Demi Bold"/>
                <a:ea typeface="Avenir Next Demi Bold"/>
                <a:cs typeface="Avenir Next Demi Bold"/>
                <a:sym typeface="Avenir Next Demi Bold"/>
              </a:rPr>
              <a:t>BUILD</a:t>
            </a:r>
            <a:r>
              <a:rPr sz="2400">
                <a:solidFill>
                  <a:srgbClr val="4D4D4D"/>
                </a:solidFill>
                <a:uFill>
                  <a:solidFill>
                    <a:srgbClr val="4D4D4D"/>
                  </a:solidFill>
                </a:uFill>
              </a:rPr>
              <a:t> (ONE build, MANY deploys)</a:t>
            </a:r>
          </a:p>
          <a:p>
            <a:pPr lvl="0">
              <a:defRPr sz="1800">
                <a:solidFill>
                  <a:srgbClr val="000000"/>
                </a:solidFill>
                <a:uFillTx/>
              </a:defRPr>
            </a:pPr>
            <a:r>
              <a:rPr sz="2400">
                <a:solidFill>
                  <a:srgbClr val="4D4D4D"/>
                </a:solidFill>
                <a:uFill>
                  <a:solidFill>
                    <a:srgbClr val="4D4D4D"/>
                  </a:solidFill>
                </a:uFill>
              </a:rPr>
              <a:t>In the </a:t>
            </a:r>
            <a:r>
              <a:rPr sz="2400">
                <a:solidFill>
                  <a:srgbClr val="4D4D4D"/>
                </a:solidFill>
                <a:uFill>
                  <a:solidFill>
                    <a:srgbClr val="4D4D4D"/>
                  </a:solidFill>
                </a:uFill>
                <a:latin typeface="Avenir Next Demi Bold"/>
                <a:ea typeface="Avenir Next Demi Bold"/>
                <a:cs typeface="Avenir Next Demi Bold"/>
                <a:sym typeface="Avenir Next Demi Bold"/>
              </a:rPr>
              <a:t>APP SERVER</a:t>
            </a:r>
            <a:r>
              <a:rPr sz="2400">
                <a:solidFill>
                  <a:srgbClr val="4D4D4D"/>
                </a:solidFill>
                <a:uFill>
                  <a:solidFill>
                    <a:srgbClr val="4D4D4D"/>
                  </a:solidFill>
                </a:uFill>
              </a:rPr>
              <a:t> (e.g. JNDI datasources)</a:t>
            </a:r>
          </a:p>
        </p:txBody>
      </p:sp>
      <p:pic>
        <p:nvPicPr>
          <p:cNvPr id="1506" name="pasted-image.pdf"/>
          <p:cNvPicPr/>
          <p:nvPr/>
        </p:nvPicPr>
        <p:blipFill>
          <a:blip r:embed="rId3">
            <a:extLst/>
          </a:blip>
          <a:stretch>
            <a:fillRect/>
          </a:stretch>
        </p:blipFill>
        <p:spPr>
          <a:xfrm>
            <a:off x="6960077" y="457498"/>
            <a:ext cx="1801207" cy="339657"/>
          </a:xfrm>
          <a:prstGeom prst="rect">
            <a:avLst/>
          </a:prstGeom>
          <a:ln w="12700">
            <a:miter lim="400000"/>
          </a:ln>
        </p:spPr>
      </p:pic>
    </p:spTree>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a:t>
            </a:fld>
            <a:endParaRPr sz="800">
              <a:solidFill>
                <a:srgbClr val="808080"/>
              </a:solidFill>
              <a:uFill>
                <a:solidFill>
                  <a:srgbClr val="808080"/>
                </a:solidFill>
              </a:uFill>
            </a:endParaRPr>
          </a:p>
        </p:txBody>
      </p:sp>
      <p:sp>
        <p:nvSpPr>
          <p:cNvPr id="214" name="Shape 214"/>
          <p:cNvSpPr>
            <a:spLocks noGrp="1"/>
          </p:cNvSpPr>
          <p:nvPr>
            <p:ph type="title"/>
          </p:nvPr>
        </p:nvSpPr>
        <p:spPr>
          <a:xfrm>
            <a:off x="150097" y="1702996"/>
            <a:ext cx="8843806" cy="978838"/>
          </a:xfrm>
          <a:prstGeom prst="rect">
            <a:avLst/>
          </a:prstGeom>
        </p:spPr>
        <p:txBody>
          <a:bodyPr/>
          <a:lstStyle/>
          <a:p>
            <a:pPr lvl="0">
              <a:defRPr sz="1800">
                <a:solidFill>
                  <a:srgbClr val="000000"/>
                </a:solidFill>
                <a:uFillTx/>
              </a:defRPr>
            </a:pPr>
            <a:r>
              <a:rPr sz="5700">
                <a:solidFill>
                  <a:srgbClr val="008881"/>
                </a:solidFill>
                <a:uFill>
                  <a:solidFill>
                    <a:srgbClr val="008881"/>
                  </a:solidFill>
                </a:uFill>
              </a:rPr>
              <a:t>Microservices Overview</a:t>
            </a:r>
          </a:p>
        </p:txBody>
      </p:sp>
      <p:pic>
        <p:nvPicPr>
          <p:cNvPr id="215" name="image36.png"/>
          <p:cNvPicPr/>
          <p:nvPr/>
        </p:nvPicPr>
        <p:blipFill>
          <a:blip r:embed="rId2">
            <a:extLst/>
          </a:blip>
          <a:stretch>
            <a:fillRect/>
          </a:stretch>
        </p:blipFill>
        <p:spPr>
          <a:xfrm>
            <a:off x="7759337" y="219136"/>
            <a:ext cx="723902" cy="952502"/>
          </a:xfrm>
          <a:prstGeom prst="rect">
            <a:avLst/>
          </a:prstGeom>
          <a:ln w="12700">
            <a:miter lim="400000"/>
          </a:ln>
        </p:spPr>
      </p:pic>
    </p:spTree>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0" name="Shape 1510"/>
          <p:cNvSpPr>
            <a:spLocks noGrp="1"/>
          </p:cNvSpPr>
          <p:nvPr>
            <p:ph type="title"/>
          </p:nvPr>
        </p:nvSpPr>
        <p:spPr>
          <a:xfrm>
            <a:off x="366713" y="325438"/>
            <a:ext cx="8410576" cy="55410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Why environment variables?</a:t>
            </a:r>
          </a:p>
        </p:txBody>
      </p:sp>
      <p:sp>
        <p:nvSpPr>
          <p:cNvPr id="1511" name="Shape 1511"/>
          <p:cNvSpPr>
            <a:spLocks noGrp="1"/>
          </p:cNvSpPr>
          <p:nvPr>
            <p:ph type="sldNum" sz="quarter" idx="2"/>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20</a:t>
            </a:fld>
            <a:endParaRPr sz="800">
              <a:solidFill>
                <a:srgbClr val="808080"/>
              </a:solidFill>
              <a:uFill>
                <a:solidFill>
                  <a:srgbClr val="808080"/>
                </a:solidFill>
              </a:uFill>
            </a:endParaRPr>
          </a:p>
        </p:txBody>
      </p:sp>
      <p:sp>
        <p:nvSpPr>
          <p:cNvPr id="1512" name="Shape 1512"/>
          <p:cNvSpPr/>
          <p:nvPr/>
        </p:nvSpPr>
        <p:spPr>
          <a:xfrm>
            <a:off x="510134" y="1856790"/>
            <a:ext cx="7526221" cy="738664"/>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2400" i="1">
                <a:latin typeface="Avenir Next"/>
                <a:ea typeface="Avenir Next"/>
                <a:cs typeface="Avenir Next"/>
                <a:sym typeface="Avenir Next"/>
              </a:defRPr>
            </a:lvl1pPr>
          </a:lstStyle>
          <a:p>
            <a:pPr lvl="0">
              <a:defRPr sz="1800" i="0">
                <a:solidFill>
                  <a:srgbClr val="000000"/>
                </a:solidFill>
                <a:uFillTx/>
              </a:defRPr>
            </a:pPr>
            <a:r>
              <a:rPr sz="2400" i="1" dirty="0">
                <a:solidFill>
                  <a:srgbClr val="4D4D4D"/>
                </a:solidFill>
                <a:uFill>
                  <a:solidFill>
                    <a:srgbClr val="4D4D4D"/>
                  </a:solidFill>
                </a:uFill>
              </a:rPr>
              <a:t>When “...the codebase could be made open source at any moment, without compromising any credentials.”</a:t>
            </a:r>
          </a:p>
        </p:txBody>
      </p:sp>
      <p:sp>
        <p:nvSpPr>
          <p:cNvPr id="1513" name="Shape 1513"/>
          <p:cNvSpPr/>
          <p:nvPr/>
        </p:nvSpPr>
        <p:spPr>
          <a:xfrm>
            <a:off x="3164674" y="3036570"/>
            <a:ext cx="2814650" cy="40893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latin typeface="Avenir Next Demi Bold"/>
                <a:ea typeface="Avenir Next Demi Bold"/>
                <a:cs typeface="Avenir Next Demi Bold"/>
                <a:sym typeface="Avenir Next Demi Bold"/>
              </a:defRPr>
            </a:lvl1pPr>
          </a:lstStyle>
          <a:p>
            <a:pPr lvl="0">
              <a:defRPr>
                <a:solidFill>
                  <a:srgbClr val="000000"/>
                </a:solidFill>
                <a:uFillTx/>
              </a:defRPr>
            </a:pPr>
            <a:r>
              <a:rPr>
                <a:solidFill>
                  <a:srgbClr val="4D4D4D"/>
                </a:solidFill>
                <a:uFill>
                  <a:solidFill>
                    <a:srgbClr val="4D4D4D"/>
                  </a:solidFill>
                </a:uFill>
              </a:rPr>
              <a:t>http://12factor.net/config</a:t>
            </a:r>
          </a:p>
        </p:txBody>
      </p:sp>
      <p:pic>
        <p:nvPicPr>
          <p:cNvPr id="1514" name="pasted-image.pdf"/>
          <p:cNvPicPr/>
          <p:nvPr/>
        </p:nvPicPr>
        <p:blipFill>
          <a:blip r:embed="rId3">
            <a:extLst/>
          </a:blip>
          <a:stretch>
            <a:fillRect/>
          </a:stretch>
        </p:blipFill>
        <p:spPr>
          <a:xfrm>
            <a:off x="6960077" y="457498"/>
            <a:ext cx="1801207" cy="339657"/>
          </a:xfrm>
          <a:prstGeom prst="rect">
            <a:avLst/>
          </a:prstGeom>
          <a:ln w="12700">
            <a:miter lim="400000"/>
          </a:ln>
        </p:spPr>
      </p:pic>
    </p:spTree>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8" name="Shape 1518"/>
          <p:cNvSpPr>
            <a:spLocks noGrp="1"/>
          </p:cNvSpPr>
          <p:nvPr>
            <p:ph type="title"/>
          </p:nvPr>
        </p:nvSpPr>
        <p:spPr>
          <a:xfrm>
            <a:off x="366713" y="325438"/>
            <a:ext cx="8410576" cy="460376"/>
          </a:xfrm>
          <a:prstGeom prst="rect">
            <a:avLst/>
          </a:prstGeom>
        </p:spPr>
        <p:txBody>
          <a:bodyPr>
            <a:normAutofit/>
          </a:bodyPr>
          <a:lstStyle/>
          <a:p>
            <a:pPr lvl="0">
              <a:defRPr sz="1800">
                <a:solidFill>
                  <a:srgbClr val="000000"/>
                </a:solidFill>
              </a:defRPr>
            </a:pPr>
            <a:r>
              <a:rPr sz="3200">
                <a:solidFill>
                  <a:srgbClr val="008881"/>
                </a:solidFill>
              </a:rPr>
              <a:t>Config Server</a:t>
            </a:r>
          </a:p>
        </p:txBody>
      </p:sp>
      <p:pic>
        <p:nvPicPr>
          <p:cNvPr id="1519" name="image16.png"/>
          <p:cNvPicPr/>
          <p:nvPr/>
        </p:nvPicPr>
        <p:blipFill>
          <a:blip r:embed="rId3">
            <a:extLst/>
          </a:blip>
          <a:stretch>
            <a:fillRect/>
          </a:stretch>
        </p:blipFill>
        <p:spPr>
          <a:xfrm>
            <a:off x="0" y="787400"/>
            <a:ext cx="9144000" cy="3567844"/>
          </a:xfrm>
          <a:prstGeom prst="rect">
            <a:avLst/>
          </a:prstGeom>
          <a:ln w="12700">
            <a:miter lim="400000"/>
          </a:ln>
        </p:spPr>
      </p:pic>
    </p:spTree>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3" name="Shape 1523"/>
          <p:cNvSpPr>
            <a:spLocks noGrp="1"/>
          </p:cNvSpPr>
          <p:nvPr>
            <p:ph type="title"/>
          </p:nvPr>
        </p:nvSpPr>
        <p:spPr>
          <a:xfrm>
            <a:off x="366713" y="96828"/>
            <a:ext cx="8410576" cy="460376"/>
          </a:xfrm>
          <a:prstGeom prst="rect">
            <a:avLst/>
          </a:prstGeom>
        </p:spPr>
        <p:txBody>
          <a:bodyPr>
            <a:normAutofit/>
          </a:bodyPr>
          <a:lstStyle/>
          <a:p>
            <a:pPr lvl="0">
              <a:defRPr sz="1800">
                <a:solidFill>
                  <a:srgbClr val="000000"/>
                </a:solidFill>
              </a:defRPr>
            </a:pPr>
            <a:r>
              <a:rPr sz="3200">
                <a:solidFill>
                  <a:srgbClr val="008881"/>
                </a:solidFill>
              </a:rPr>
              <a:t>Config Server + Cloud Bus</a:t>
            </a:r>
          </a:p>
        </p:txBody>
      </p:sp>
      <p:pic>
        <p:nvPicPr>
          <p:cNvPr id="1524" name="image17.png"/>
          <p:cNvPicPr/>
          <p:nvPr/>
        </p:nvPicPr>
        <p:blipFill>
          <a:blip r:embed="rId3">
            <a:extLst/>
          </a:blip>
          <a:stretch>
            <a:fillRect/>
          </a:stretch>
        </p:blipFill>
        <p:spPr>
          <a:xfrm>
            <a:off x="973664" y="736600"/>
            <a:ext cx="7306735" cy="3823190"/>
          </a:xfrm>
          <a:prstGeom prst="rect">
            <a:avLst/>
          </a:prstGeom>
          <a:ln w="12700">
            <a:miter lim="400000"/>
          </a:ln>
        </p:spPr>
      </p:pic>
    </p:spTree>
  </p:cSld>
  <p:clrMapOvr>
    <a:masterClrMapping/>
  </p:clrMapOvr>
  <p:transition xmlns:p14="http://schemas.microsoft.com/office/powerpoint/2010/main" spd="med">
    <p:dissolv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8" name="Shape 1528"/>
          <p:cNvSpPr>
            <a:spLocks noGrp="1"/>
          </p:cNvSpPr>
          <p:nvPr>
            <p:ph type="title"/>
          </p:nvPr>
        </p:nvSpPr>
        <p:spPr>
          <a:xfrm>
            <a:off x="366713" y="160337"/>
            <a:ext cx="8410576" cy="460376"/>
          </a:xfrm>
          <a:prstGeom prst="rect">
            <a:avLst/>
          </a:prstGeom>
        </p:spPr>
        <p:txBody>
          <a:bodyPr>
            <a:normAutofit/>
          </a:bodyPr>
          <a:lstStyle/>
          <a:p>
            <a:pPr lvl="0">
              <a:defRPr sz="1800">
                <a:solidFill>
                  <a:srgbClr val="000000"/>
                </a:solidFill>
              </a:defRPr>
            </a:pPr>
            <a:r>
              <a:rPr sz="3200">
                <a:solidFill>
                  <a:srgbClr val="008881"/>
                </a:solidFill>
              </a:rPr>
              <a:t>But no Microservice is an Island…</a:t>
            </a:r>
          </a:p>
        </p:txBody>
      </p:sp>
      <p:grpSp>
        <p:nvGrpSpPr>
          <p:cNvPr id="1540" name="Group 1540"/>
          <p:cNvGrpSpPr/>
          <p:nvPr/>
        </p:nvGrpSpPr>
        <p:grpSpPr>
          <a:xfrm>
            <a:off x="1110063" y="780389"/>
            <a:ext cx="6923876" cy="3735123"/>
            <a:chOff x="0" y="0"/>
            <a:chExt cx="6923875" cy="3735121"/>
          </a:xfrm>
        </p:grpSpPr>
        <p:sp>
          <p:nvSpPr>
            <p:cNvPr id="1529" name="Shape 1529"/>
            <p:cNvSpPr/>
            <p:nvPr/>
          </p:nvSpPr>
          <p:spPr>
            <a:xfrm>
              <a:off x="955824" y="2381299"/>
              <a:ext cx="949010" cy="601346"/>
            </a:xfrm>
            <a:prstGeom prst="line">
              <a:avLst/>
            </a:prstGeom>
            <a:noFill/>
            <a:ln w="25400" cap="flat">
              <a:solidFill>
                <a:srgbClr val="62AA37"/>
              </a:solidFill>
              <a:prstDash val="solid"/>
              <a:round/>
            </a:ln>
            <a:effectLst/>
          </p:spPr>
          <p:txBody>
            <a:bodyPr wrap="square" lIns="0" tIns="0" rIns="0" bIns="0" numCol="1" anchor="t">
              <a:noAutofit/>
            </a:bodyPr>
            <a:lstStyle/>
            <a:p>
              <a:pPr lvl="0" defTabSz="457200">
                <a:defRPr sz="1200">
                  <a:solidFill>
                    <a:srgbClr val="000000"/>
                  </a:solidFill>
                  <a:uFillTx/>
                </a:defRPr>
              </a:pPr>
              <a:endParaRPr/>
            </a:p>
          </p:txBody>
        </p:sp>
        <p:sp>
          <p:nvSpPr>
            <p:cNvPr id="1530" name="Shape 1530"/>
            <p:cNvSpPr/>
            <p:nvPr/>
          </p:nvSpPr>
          <p:spPr>
            <a:xfrm flipH="1">
              <a:off x="2328130" y="1646623"/>
              <a:ext cx="299204" cy="1070689"/>
            </a:xfrm>
            <a:prstGeom prst="line">
              <a:avLst/>
            </a:prstGeom>
            <a:noFill/>
            <a:ln w="25400" cap="flat">
              <a:solidFill>
                <a:srgbClr val="62AA37"/>
              </a:solidFill>
              <a:prstDash val="solid"/>
              <a:round/>
            </a:ln>
            <a:effectLst/>
          </p:spPr>
          <p:txBody>
            <a:bodyPr wrap="square" lIns="0" tIns="0" rIns="0" bIns="0" numCol="1" anchor="t">
              <a:noAutofit/>
            </a:bodyPr>
            <a:lstStyle/>
            <a:p>
              <a:pPr lvl="0" defTabSz="457200">
                <a:defRPr sz="1200">
                  <a:solidFill>
                    <a:srgbClr val="000000"/>
                  </a:solidFill>
                  <a:uFillTx/>
                </a:defRPr>
              </a:pPr>
              <a:endParaRPr/>
            </a:p>
          </p:txBody>
        </p:sp>
        <p:sp>
          <p:nvSpPr>
            <p:cNvPr id="1531" name="Shape 1531"/>
            <p:cNvSpPr/>
            <p:nvPr/>
          </p:nvSpPr>
          <p:spPr>
            <a:xfrm>
              <a:off x="2971533" y="1372306"/>
              <a:ext cx="818249" cy="891968"/>
            </a:xfrm>
            <a:prstGeom prst="line">
              <a:avLst/>
            </a:prstGeom>
            <a:noFill/>
            <a:ln w="25400" cap="flat">
              <a:solidFill>
                <a:srgbClr val="62AA37"/>
              </a:solidFill>
              <a:prstDash val="solid"/>
              <a:round/>
            </a:ln>
            <a:effectLst/>
          </p:spPr>
          <p:txBody>
            <a:bodyPr wrap="square" lIns="0" tIns="0" rIns="0" bIns="0" numCol="1" anchor="t">
              <a:noAutofit/>
            </a:bodyPr>
            <a:lstStyle/>
            <a:p>
              <a:pPr lvl="0" defTabSz="457200">
                <a:defRPr sz="1200">
                  <a:solidFill>
                    <a:srgbClr val="000000"/>
                  </a:solidFill>
                  <a:uFillTx/>
                </a:defRPr>
              </a:pPr>
              <a:endParaRPr/>
            </a:p>
          </p:txBody>
        </p:sp>
        <p:sp>
          <p:nvSpPr>
            <p:cNvPr id="1532" name="Shape 1532"/>
            <p:cNvSpPr/>
            <p:nvPr/>
          </p:nvSpPr>
          <p:spPr>
            <a:xfrm flipV="1">
              <a:off x="2965145" y="612072"/>
              <a:ext cx="1916177" cy="368179"/>
            </a:xfrm>
            <a:prstGeom prst="line">
              <a:avLst/>
            </a:prstGeom>
            <a:noFill/>
            <a:ln w="25400" cap="flat">
              <a:solidFill>
                <a:srgbClr val="62AA37"/>
              </a:solidFill>
              <a:prstDash val="solid"/>
              <a:round/>
            </a:ln>
            <a:effectLst/>
          </p:spPr>
          <p:txBody>
            <a:bodyPr wrap="square" lIns="0" tIns="0" rIns="0" bIns="0" numCol="1" anchor="t">
              <a:noAutofit/>
            </a:bodyPr>
            <a:lstStyle/>
            <a:p>
              <a:pPr lvl="0" defTabSz="457200">
                <a:defRPr sz="1200">
                  <a:solidFill>
                    <a:srgbClr val="000000"/>
                  </a:solidFill>
                  <a:uFillTx/>
                </a:defRPr>
              </a:pPr>
              <a:endParaRPr/>
            </a:p>
          </p:txBody>
        </p:sp>
        <p:sp>
          <p:nvSpPr>
            <p:cNvPr id="1533" name="Shape 1533"/>
            <p:cNvSpPr/>
            <p:nvPr/>
          </p:nvSpPr>
          <p:spPr>
            <a:xfrm flipV="1">
              <a:off x="4527065" y="1796364"/>
              <a:ext cx="1378818" cy="487224"/>
            </a:xfrm>
            <a:prstGeom prst="line">
              <a:avLst/>
            </a:prstGeom>
            <a:noFill/>
            <a:ln w="25400" cap="flat">
              <a:solidFill>
                <a:srgbClr val="62AA37"/>
              </a:solidFill>
              <a:prstDash val="solid"/>
              <a:round/>
            </a:ln>
            <a:effectLst/>
          </p:spPr>
          <p:txBody>
            <a:bodyPr wrap="square" lIns="0" tIns="0" rIns="0" bIns="0" numCol="1" anchor="t">
              <a:noAutofit/>
            </a:bodyPr>
            <a:lstStyle/>
            <a:p>
              <a:pPr lvl="0" defTabSz="457200">
                <a:defRPr sz="1200">
                  <a:solidFill>
                    <a:srgbClr val="000000"/>
                  </a:solidFill>
                  <a:uFillTx/>
                </a:defRPr>
              </a:pPr>
              <a:endParaRPr/>
            </a:p>
          </p:txBody>
        </p:sp>
        <p:pic>
          <p:nvPicPr>
            <p:cNvPr id="1534" name="image63.png" descr="C:\Users\sdunn\Documents\Pivotal\brand\logo\project icons\spring-boot.png"/>
            <p:cNvPicPr/>
            <p:nvPr/>
          </p:nvPicPr>
          <p:blipFill>
            <a:blip r:embed="rId2">
              <a:extLst/>
            </a:blip>
            <a:stretch>
              <a:fillRect/>
            </a:stretch>
          </p:blipFill>
          <p:spPr>
            <a:xfrm>
              <a:off x="0" y="1583641"/>
              <a:ext cx="1136430" cy="1136432"/>
            </a:xfrm>
            <a:prstGeom prst="rect">
              <a:avLst/>
            </a:prstGeom>
            <a:ln w="12700" cap="flat">
              <a:noFill/>
              <a:miter lim="400000"/>
            </a:ln>
            <a:effectLst/>
          </p:spPr>
        </p:pic>
        <p:pic>
          <p:nvPicPr>
            <p:cNvPr id="1535" name="image63.png" descr="C:\Users\sdunn\Documents\Pivotal\brand\logo\project icons\spring-boot.png"/>
            <p:cNvPicPr/>
            <p:nvPr/>
          </p:nvPicPr>
          <p:blipFill>
            <a:blip r:embed="rId2">
              <a:extLst/>
            </a:blip>
            <a:stretch>
              <a:fillRect/>
            </a:stretch>
          </p:blipFill>
          <p:spPr>
            <a:xfrm>
              <a:off x="2052320" y="647969"/>
              <a:ext cx="1136431" cy="1136431"/>
            </a:xfrm>
            <a:prstGeom prst="rect">
              <a:avLst/>
            </a:prstGeom>
            <a:ln w="12700" cap="flat">
              <a:noFill/>
              <a:miter lim="400000"/>
            </a:ln>
            <a:effectLst/>
          </p:spPr>
        </p:pic>
        <p:pic>
          <p:nvPicPr>
            <p:cNvPr id="1536" name="image63.png" descr="C:\Users\sdunn\Documents\Pivotal\brand\logo\project icons\spring-boot.png"/>
            <p:cNvPicPr/>
            <p:nvPr/>
          </p:nvPicPr>
          <p:blipFill>
            <a:blip r:embed="rId2">
              <a:extLst/>
            </a:blip>
            <a:stretch>
              <a:fillRect/>
            </a:stretch>
          </p:blipFill>
          <p:spPr>
            <a:xfrm>
              <a:off x="1747520" y="2598690"/>
              <a:ext cx="1136431" cy="1136432"/>
            </a:xfrm>
            <a:prstGeom prst="rect">
              <a:avLst/>
            </a:prstGeom>
            <a:ln w="12700" cap="flat">
              <a:noFill/>
              <a:miter lim="400000"/>
            </a:ln>
            <a:effectLst/>
          </p:spPr>
        </p:pic>
        <p:pic>
          <p:nvPicPr>
            <p:cNvPr id="1537" name="image63.png" descr="C:\Users\sdunn\Documents\Pivotal\brand\logo\project icons\spring-boot.png"/>
            <p:cNvPicPr/>
            <p:nvPr/>
          </p:nvPicPr>
          <p:blipFill>
            <a:blip r:embed="rId2">
              <a:extLst/>
            </a:blip>
            <a:stretch>
              <a:fillRect/>
            </a:stretch>
          </p:blipFill>
          <p:spPr>
            <a:xfrm>
              <a:off x="3637280" y="1897650"/>
              <a:ext cx="1136431" cy="1136431"/>
            </a:xfrm>
            <a:prstGeom prst="rect">
              <a:avLst/>
            </a:prstGeom>
            <a:ln w="12700" cap="flat">
              <a:noFill/>
              <a:miter lim="400000"/>
            </a:ln>
            <a:effectLst/>
          </p:spPr>
        </p:pic>
        <p:pic>
          <p:nvPicPr>
            <p:cNvPr id="1538" name="image63.png" descr="C:\Users\sdunn\Documents\Pivotal\brand\logo\project icons\spring-boot.png"/>
            <p:cNvPicPr/>
            <p:nvPr/>
          </p:nvPicPr>
          <p:blipFill>
            <a:blip r:embed="rId2">
              <a:extLst/>
            </a:blip>
            <a:stretch>
              <a:fillRect/>
            </a:stretch>
          </p:blipFill>
          <p:spPr>
            <a:xfrm>
              <a:off x="4773709" y="-1"/>
              <a:ext cx="1136431" cy="1136431"/>
            </a:xfrm>
            <a:prstGeom prst="rect">
              <a:avLst/>
            </a:prstGeom>
            <a:ln w="12700" cap="flat">
              <a:noFill/>
              <a:miter lim="400000"/>
            </a:ln>
            <a:effectLst/>
          </p:spPr>
        </p:pic>
        <p:pic>
          <p:nvPicPr>
            <p:cNvPr id="1539" name="image63.png" descr="C:\Users\sdunn\Documents\Pivotal\brand\logo\project icons\spring-boot.png"/>
            <p:cNvPicPr/>
            <p:nvPr/>
          </p:nvPicPr>
          <p:blipFill>
            <a:blip r:embed="rId2">
              <a:extLst/>
            </a:blip>
            <a:stretch>
              <a:fillRect/>
            </a:stretch>
          </p:blipFill>
          <p:spPr>
            <a:xfrm>
              <a:off x="5787445" y="1136428"/>
              <a:ext cx="1136431" cy="1136432"/>
            </a:xfrm>
            <a:prstGeom prst="rect">
              <a:avLst/>
            </a:prstGeom>
            <a:ln w="12700" cap="flat">
              <a:noFill/>
              <a:miter lim="400000"/>
            </a:ln>
            <a:effectLst/>
          </p:spPr>
        </p:pic>
      </p:grpSp>
    </p:spTree>
  </p:cSld>
  <p:clrMapOvr>
    <a:masterClrMapping/>
  </p:clrMapOvr>
  <p:transition xmlns:p14="http://schemas.microsoft.com/office/powerpoint/2010/main" spd="med">
    <p:dissolv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2" name="Shape 1542"/>
          <p:cNvSpPr>
            <a:spLocks noGrp="1"/>
          </p:cNvSpPr>
          <p:nvPr>
            <p:ph type="title"/>
          </p:nvPr>
        </p:nvSpPr>
        <p:spPr>
          <a:xfrm>
            <a:off x="366713" y="325438"/>
            <a:ext cx="8410576" cy="460376"/>
          </a:xfrm>
          <a:prstGeom prst="rect">
            <a:avLst/>
          </a:prstGeom>
        </p:spPr>
        <p:txBody>
          <a:bodyPr>
            <a:normAutofit/>
          </a:bodyPr>
          <a:lstStyle/>
          <a:p>
            <a:pPr lvl="0">
              <a:defRPr sz="1800">
                <a:solidFill>
                  <a:srgbClr val="000000"/>
                </a:solidFill>
              </a:defRPr>
            </a:pPr>
            <a:r>
              <a:rPr sz="3200">
                <a:solidFill>
                  <a:srgbClr val="008881"/>
                </a:solidFill>
              </a:rPr>
              <a:t>Service Registration/Discovery</a:t>
            </a:r>
          </a:p>
        </p:txBody>
      </p:sp>
      <p:pic>
        <p:nvPicPr>
          <p:cNvPr id="1543" name="image18.png"/>
          <p:cNvPicPr/>
          <p:nvPr/>
        </p:nvPicPr>
        <p:blipFill>
          <a:blip r:embed="rId2">
            <a:extLst/>
          </a:blip>
          <a:stretch>
            <a:fillRect/>
          </a:stretch>
        </p:blipFill>
        <p:spPr>
          <a:xfrm>
            <a:off x="1041396" y="924816"/>
            <a:ext cx="7069668" cy="3667791"/>
          </a:xfrm>
          <a:prstGeom prst="rect">
            <a:avLst/>
          </a:prstGeom>
          <a:ln w="12700">
            <a:miter lim="400000"/>
          </a:ln>
        </p:spPr>
      </p:pic>
    </p:spTree>
  </p:cSld>
  <p:clrMapOvr>
    <a:masterClrMapping/>
  </p:clrMapOvr>
  <p:transition xmlns:p14="http://schemas.microsoft.com/office/powerpoint/2010/main" spd="med">
    <p:dissolv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5" name="Shape 1545"/>
          <p:cNvSpPr>
            <a:spLocks noGrp="1"/>
          </p:cNvSpPr>
          <p:nvPr>
            <p:ph type="title"/>
          </p:nvPr>
        </p:nvSpPr>
        <p:spPr>
          <a:xfrm>
            <a:off x="366713" y="325438"/>
            <a:ext cx="8410576" cy="460376"/>
          </a:xfrm>
          <a:prstGeom prst="rect">
            <a:avLst/>
          </a:prstGeom>
        </p:spPr>
        <p:txBody>
          <a:bodyPr>
            <a:normAutofit/>
          </a:bodyPr>
          <a:lstStyle/>
          <a:p>
            <a:pPr lvl="0">
              <a:defRPr sz="1800">
                <a:solidFill>
                  <a:srgbClr val="000000"/>
                </a:solidFill>
              </a:defRPr>
            </a:pPr>
            <a:r>
              <a:rPr sz="3200">
                <a:solidFill>
                  <a:srgbClr val="008881"/>
                </a:solidFill>
              </a:rPr>
              <a:t>Service Registration/Discovery</a:t>
            </a:r>
          </a:p>
        </p:txBody>
      </p:sp>
      <p:sp>
        <p:nvSpPr>
          <p:cNvPr id="1546" name="Shape 1546"/>
          <p:cNvSpPr/>
          <p:nvPr/>
        </p:nvSpPr>
        <p:spPr>
          <a:xfrm>
            <a:off x="23435" y="989329"/>
            <a:ext cx="9097130" cy="3251201"/>
          </a:xfrm>
          <a:prstGeom prst="rect">
            <a:avLst/>
          </a:prstGeom>
          <a:solidFill>
            <a:srgbClr val="FDF3DA"/>
          </a:solidFill>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defRPr>
                <a:solidFill>
                  <a:srgbClr val="000000"/>
                </a:solidFill>
                <a:uFillTx/>
              </a:defRPr>
            </a:pPr>
            <a:r>
              <a:rPr sz="1400" b="1">
                <a:solidFill>
                  <a:srgbClr val="D7601B"/>
                </a:solidFill>
                <a:latin typeface="Courier New"/>
                <a:ea typeface="Courier New"/>
                <a:cs typeface="Courier New"/>
                <a:sym typeface="Courier New"/>
              </a:rPr>
              <a:t>@SpringBootApplication</a:t>
            </a:r>
            <a:endParaRPr sz="1400" b="1">
              <a:latin typeface="Courier New"/>
              <a:ea typeface="Courier New"/>
              <a:cs typeface="Courier New"/>
              <a:sym typeface="Courier New"/>
            </a:endParaRPr>
          </a:p>
          <a:p>
            <a:pPr lvl="0" defTabSz="457200">
              <a:defRPr>
                <a:solidFill>
                  <a:srgbClr val="000000"/>
                </a:solidFill>
                <a:uFillTx/>
              </a:defRPr>
            </a:pPr>
            <a:r>
              <a:rPr sz="1400" b="1">
                <a:solidFill>
                  <a:srgbClr val="D7601B"/>
                </a:solidFill>
                <a:latin typeface="Courier New"/>
                <a:ea typeface="Courier New"/>
                <a:cs typeface="Courier New"/>
                <a:sym typeface="Courier New"/>
              </a:rPr>
              <a:t>@EnableCircuitBreaker</a:t>
            </a:r>
            <a:endParaRPr sz="1400" b="1">
              <a:latin typeface="Courier New"/>
              <a:ea typeface="Courier New"/>
              <a:cs typeface="Courier New"/>
              <a:sym typeface="Courier New"/>
            </a:endParaRPr>
          </a:p>
          <a:p>
            <a:pPr lvl="0" defTabSz="457200">
              <a:defRPr>
                <a:solidFill>
                  <a:srgbClr val="000000"/>
                </a:solidFill>
                <a:uFillTx/>
              </a:defRPr>
            </a:pPr>
            <a:r>
              <a:rPr sz="1400" b="1">
                <a:solidFill>
                  <a:srgbClr val="D7601B"/>
                </a:solidFill>
                <a:latin typeface="Courier New"/>
                <a:ea typeface="Courier New"/>
                <a:cs typeface="Courier New"/>
                <a:sym typeface="Courier New"/>
              </a:rPr>
              <a:t>@EnableDiscoveryClient</a:t>
            </a:r>
            <a:endParaRPr sz="1400" b="1">
              <a:latin typeface="Courier New"/>
              <a:ea typeface="Courier New"/>
              <a:cs typeface="Courier New"/>
              <a:sym typeface="Courier New"/>
            </a:endParaRPr>
          </a:p>
          <a:p>
            <a:pPr lvl="0" defTabSz="457200">
              <a:defRPr>
                <a:solidFill>
                  <a:srgbClr val="000000"/>
                </a:solidFill>
                <a:uFillTx/>
              </a:defRPr>
            </a:pPr>
            <a:r>
              <a:rPr sz="1400" b="1">
                <a:solidFill>
                  <a:srgbClr val="D7601B"/>
                </a:solidFill>
                <a:latin typeface="Courier New"/>
                <a:ea typeface="Courier New"/>
                <a:cs typeface="Courier New"/>
                <a:sym typeface="Courier New"/>
              </a:rPr>
              <a:t>public class</a:t>
            </a:r>
            <a:r>
              <a:rPr sz="1400" b="1">
                <a:latin typeface="Courier New"/>
                <a:ea typeface="Courier New"/>
                <a:cs typeface="Courier New"/>
                <a:sym typeface="Courier New"/>
              </a:rPr>
              <a:t> </a:t>
            </a:r>
            <a:r>
              <a:rPr sz="1400" b="1">
                <a:solidFill>
                  <a:srgbClr val="788E95"/>
                </a:solidFill>
                <a:latin typeface="Courier New"/>
                <a:ea typeface="Courier New"/>
                <a:cs typeface="Courier New"/>
                <a:sym typeface="Courier New"/>
              </a:rPr>
              <a:t>CustomerApp</a:t>
            </a:r>
            <a:r>
              <a:rPr sz="1400" b="1">
                <a:latin typeface="Courier New"/>
                <a:ea typeface="Courier New"/>
                <a:cs typeface="Courier New"/>
                <a:sym typeface="Courier New"/>
              </a:rPr>
              <a:t> </a:t>
            </a:r>
            <a:r>
              <a:rPr sz="1400" b="1">
                <a:solidFill>
                  <a:srgbClr val="D7601B"/>
                </a:solidFill>
                <a:latin typeface="Courier New"/>
                <a:ea typeface="Courier New"/>
                <a:cs typeface="Courier New"/>
                <a:sym typeface="Courier New"/>
              </a:rPr>
              <a:t>extends</a:t>
            </a:r>
            <a:r>
              <a:rPr sz="1400" b="1">
                <a:latin typeface="Courier New"/>
                <a:ea typeface="Courier New"/>
                <a:cs typeface="Courier New"/>
                <a:sym typeface="Courier New"/>
              </a:rPr>
              <a:t> </a:t>
            </a:r>
            <a:r>
              <a:rPr sz="1400" b="1">
                <a:solidFill>
                  <a:srgbClr val="788E95"/>
                </a:solidFill>
                <a:latin typeface="Courier New"/>
                <a:ea typeface="Courier New"/>
                <a:cs typeface="Courier New"/>
                <a:sym typeface="Courier New"/>
              </a:rPr>
              <a:t>RepositoryRestMvcConfiguration</a:t>
            </a:r>
            <a:r>
              <a:rPr sz="1400" b="1">
                <a:latin typeface="Courier New"/>
                <a:ea typeface="Courier New"/>
                <a:cs typeface="Courier New"/>
                <a:sym typeface="Courier New"/>
              </a:rPr>
              <a:t> </a:t>
            </a:r>
            <a:r>
              <a:rPr sz="1400" b="1">
                <a:solidFill>
                  <a:srgbClr val="6A8188"/>
                </a:solidFill>
                <a:latin typeface="Courier New"/>
                <a:ea typeface="Courier New"/>
                <a:cs typeface="Courier New"/>
                <a:sym typeface="Courier New"/>
              </a:rPr>
              <a:t>{</a:t>
            </a:r>
            <a:endParaRPr sz="1400" b="1">
              <a:latin typeface="Courier New"/>
              <a:ea typeface="Courier New"/>
              <a:cs typeface="Courier New"/>
              <a:sym typeface="Courier New"/>
            </a:endParaRPr>
          </a:p>
          <a:p>
            <a:pPr lvl="0" defTabSz="457200">
              <a:defRPr>
                <a:solidFill>
                  <a:srgbClr val="000000"/>
                </a:solidFill>
                <a:uFillTx/>
              </a:defRPr>
            </a:pPr>
            <a:r>
              <a:rPr sz="1400" b="1">
                <a:latin typeface="Courier New"/>
                <a:ea typeface="Courier New"/>
                <a:cs typeface="Courier New"/>
                <a:sym typeface="Courier New"/>
              </a:rPr>
              <a:t>	</a:t>
            </a:r>
            <a:endParaRPr>
              <a:latin typeface="Arial"/>
              <a:ea typeface="Arial"/>
              <a:cs typeface="Arial"/>
              <a:sym typeface="Arial"/>
            </a:endParaRPr>
          </a:p>
          <a:p>
            <a:pPr lvl="0" defTabSz="457200">
              <a:defRPr>
                <a:solidFill>
                  <a:srgbClr val="000000"/>
                </a:solidFill>
                <a:uFillTx/>
              </a:defRPr>
            </a:pPr>
            <a:r>
              <a:rPr sz="1400" b="1">
                <a:latin typeface="Courier New"/>
                <a:ea typeface="Courier New"/>
                <a:cs typeface="Courier New"/>
                <a:sym typeface="Courier New"/>
              </a:rPr>
              <a:t>	</a:t>
            </a:r>
            <a:r>
              <a:rPr sz="1400" b="1">
                <a:solidFill>
                  <a:srgbClr val="D7601B"/>
                </a:solidFill>
                <a:latin typeface="Courier New"/>
                <a:ea typeface="Courier New"/>
                <a:cs typeface="Courier New"/>
                <a:sym typeface="Courier New"/>
              </a:rPr>
              <a:t>@Override</a:t>
            </a:r>
            <a:endParaRPr sz="1400" b="1">
              <a:latin typeface="Courier New"/>
              <a:ea typeface="Courier New"/>
              <a:cs typeface="Courier New"/>
              <a:sym typeface="Courier New"/>
            </a:endParaRPr>
          </a:p>
          <a:p>
            <a:pPr lvl="0" defTabSz="457200">
              <a:defRPr>
                <a:solidFill>
                  <a:srgbClr val="000000"/>
                </a:solidFill>
                <a:uFillTx/>
              </a:defRPr>
            </a:pPr>
            <a:r>
              <a:rPr sz="1400" b="1">
                <a:latin typeface="Courier New"/>
                <a:ea typeface="Courier New"/>
                <a:cs typeface="Courier New"/>
                <a:sym typeface="Courier New"/>
              </a:rPr>
              <a:t>	</a:t>
            </a:r>
            <a:r>
              <a:rPr sz="1400" b="1">
                <a:solidFill>
                  <a:srgbClr val="D7601B"/>
                </a:solidFill>
                <a:latin typeface="Courier New"/>
                <a:ea typeface="Courier New"/>
                <a:cs typeface="Courier New"/>
                <a:sym typeface="Courier New"/>
              </a:rPr>
              <a:t>protected</a:t>
            </a:r>
            <a:r>
              <a:rPr sz="1400" b="1">
                <a:latin typeface="Courier New"/>
                <a:ea typeface="Courier New"/>
                <a:cs typeface="Courier New"/>
                <a:sym typeface="Courier New"/>
              </a:rPr>
              <a:t> </a:t>
            </a:r>
            <a:r>
              <a:rPr sz="1400" b="1">
                <a:solidFill>
                  <a:srgbClr val="96A700"/>
                </a:solidFill>
                <a:latin typeface="Courier New"/>
                <a:ea typeface="Courier New"/>
                <a:cs typeface="Courier New"/>
                <a:sym typeface="Courier New"/>
              </a:rPr>
              <a:t>void</a:t>
            </a:r>
            <a:r>
              <a:rPr sz="1400" b="1">
                <a:latin typeface="Courier New"/>
                <a:ea typeface="Courier New"/>
                <a:cs typeface="Courier New"/>
                <a:sym typeface="Courier New"/>
              </a:rPr>
              <a:t> </a:t>
            </a:r>
            <a:r>
              <a:rPr sz="1400" b="1">
                <a:solidFill>
                  <a:srgbClr val="6A8188"/>
                </a:solidFill>
                <a:latin typeface="Courier New"/>
                <a:ea typeface="Courier New"/>
                <a:cs typeface="Courier New"/>
                <a:sym typeface="Courier New"/>
              </a:rPr>
              <a:t>configureRepositoryRestConfiguration(</a:t>
            </a:r>
            <a:r>
              <a:rPr sz="1400" b="1">
                <a:solidFill>
                  <a:srgbClr val="788E95"/>
                </a:solidFill>
                <a:latin typeface="Courier New"/>
                <a:ea typeface="Courier New"/>
                <a:cs typeface="Courier New"/>
                <a:sym typeface="Courier New"/>
              </a:rPr>
              <a:t>RepositoryRestConfiguration config</a:t>
            </a:r>
            <a:r>
              <a:rPr sz="1400" b="1">
                <a:solidFill>
                  <a:srgbClr val="6A8188"/>
                </a:solidFill>
                <a:latin typeface="Courier New"/>
                <a:ea typeface="Courier New"/>
                <a:cs typeface="Courier New"/>
                <a:sym typeface="Courier New"/>
              </a:rPr>
              <a:t>) {</a:t>
            </a:r>
            <a:endParaRPr sz="1400" b="1">
              <a:latin typeface="Courier New"/>
              <a:ea typeface="Courier New"/>
              <a:cs typeface="Courier New"/>
              <a:sym typeface="Courier New"/>
            </a:endParaRPr>
          </a:p>
          <a:p>
            <a:pPr lvl="0" defTabSz="457200">
              <a:defRPr>
                <a:solidFill>
                  <a:srgbClr val="000000"/>
                </a:solidFill>
                <a:uFillTx/>
              </a:defRPr>
            </a:pPr>
            <a:r>
              <a:rPr sz="1400" b="1">
                <a:solidFill>
                  <a:srgbClr val="788E95"/>
                </a:solidFill>
                <a:latin typeface="Courier New"/>
                <a:ea typeface="Courier New"/>
                <a:cs typeface="Courier New"/>
                <a:sym typeface="Courier New"/>
              </a:rPr>
              <a:t>		config</a:t>
            </a:r>
            <a:r>
              <a:rPr sz="1400" b="1">
                <a:solidFill>
                  <a:srgbClr val="6A8188"/>
                </a:solidFill>
                <a:latin typeface="Courier New"/>
                <a:ea typeface="Courier New"/>
                <a:cs typeface="Courier New"/>
                <a:sym typeface="Courier New"/>
              </a:rPr>
              <a:t>.exposeIdsFor(</a:t>
            </a:r>
            <a:r>
              <a:rPr sz="1400" b="1">
                <a:solidFill>
                  <a:srgbClr val="788E95"/>
                </a:solidFill>
                <a:latin typeface="Courier New"/>
                <a:ea typeface="Courier New"/>
                <a:cs typeface="Courier New"/>
                <a:sym typeface="Courier New"/>
              </a:rPr>
              <a:t>Customer</a:t>
            </a:r>
            <a:r>
              <a:rPr sz="1400" b="1">
                <a:solidFill>
                  <a:srgbClr val="6A8188"/>
                </a:solidFill>
                <a:latin typeface="Courier New"/>
                <a:ea typeface="Courier New"/>
                <a:cs typeface="Courier New"/>
                <a:sym typeface="Courier New"/>
              </a:rPr>
              <a:t>.</a:t>
            </a:r>
            <a:r>
              <a:rPr sz="1400" b="1">
                <a:solidFill>
                  <a:srgbClr val="D7601B"/>
                </a:solidFill>
                <a:latin typeface="Courier New"/>
                <a:ea typeface="Courier New"/>
                <a:cs typeface="Courier New"/>
                <a:sym typeface="Courier New"/>
              </a:rPr>
              <a:t>class</a:t>
            </a:r>
            <a:r>
              <a:rPr sz="1400" b="1">
                <a:solidFill>
                  <a:srgbClr val="6A8188"/>
                </a:solidFill>
                <a:latin typeface="Courier New"/>
                <a:ea typeface="Courier New"/>
                <a:cs typeface="Courier New"/>
                <a:sym typeface="Courier New"/>
              </a:rPr>
              <a:t>);</a:t>
            </a:r>
            <a:endParaRPr sz="1400" b="1">
              <a:latin typeface="Courier New"/>
              <a:ea typeface="Courier New"/>
              <a:cs typeface="Courier New"/>
              <a:sym typeface="Courier New"/>
            </a:endParaRPr>
          </a:p>
          <a:p>
            <a:pPr lvl="0" defTabSz="457200">
              <a:defRPr>
                <a:solidFill>
                  <a:srgbClr val="000000"/>
                </a:solidFill>
                <a:uFillTx/>
              </a:defRPr>
            </a:pPr>
            <a:r>
              <a:rPr sz="1400" b="1">
                <a:latin typeface="Courier New"/>
                <a:ea typeface="Courier New"/>
                <a:cs typeface="Courier New"/>
                <a:sym typeface="Courier New"/>
              </a:rPr>
              <a:t>	</a:t>
            </a:r>
            <a:r>
              <a:rPr sz="1400" b="1">
                <a:solidFill>
                  <a:srgbClr val="6A8188"/>
                </a:solidFill>
                <a:latin typeface="Courier New"/>
                <a:ea typeface="Courier New"/>
                <a:cs typeface="Courier New"/>
                <a:sym typeface="Courier New"/>
              </a:rPr>
              <a:t>}</a:t>
            </a:r>
            <a:endParaRPr sz="1400" b="1">
              <a:latin typeface="Courier New"/>
              <a:ea typeface="Courier New"/>
              <a:cs typeface="Courier New"/>
              <a:sym typeface="Courier New"/>
            </a:endParaRPr>
          </a:p>
          <a:p>
            <a:pPr lvl="0" defTabSz="457200">
              <a:defRPr>
                <a:solidFill>
                  <a:srgbClr val="000000"/>
                </a:solidFill>
                <a:uFillTx/>
              </a:defRPr>
            </a:pPr>
            <a:endParaRPr sz="1400" b="1">
              <a:latin typeface="Courier New"/>
              <a:ea typeface="Courier New"/>
              <a:cs typeface="Courier New"/>
              <a:sym typeface="Courier New"/>
            </a:endParaRPr>
          </a:p>
          <a:p>
            <a:pPr lvl="0" defTabSz="457200">
              <a:defRPr>
                <a:solidFill>
                  <a:srgbClr val="000000"/>
                </a:solidFill>
                <a:uFillTx/>
              </a:defRPr>
            </a:pPr>
            <a:r>
              <a:rPr sz="1400" b="1">
                <a:latin typeface="Courier New"/>
                <a:ea typeface="Courier New"/>
                <a:cs typeface="Courier New"/>
                <a:sym typeface="Courier New"/>
              </a:rPr>
              <a:t>	</a:t>
            </a:r>
            <a:r>
              <a:rPr sz="1400" b="1">
                <a:solidFill>
                  <a:srgbClr val="D7601B"/>
                </a:solidFill>
                <a:latin typeface="Courier New"/>
                <a:ea typeface="Courier New"/>
                <a:cs typeface="Courier New"/>
                <a:sym typeface="Courier New"/>
              </a:rPr>
              <a:t>public static</a:t>
            </a:r>
            <a:r>
              <a:rPr sz="1400" b="1">
                <a:latin typeface="Courier New"/>
                <a:ea typeface="Courier New"/>
                <a:cs typeface="Courier New"/>
                <a:sym typeface="Courier New"/>
              </a:rPr>
              <a:t> </a:t>
            </a:r>
            <a:r>
              <a:rPr sz="1400" b="1">
                <a:solidFill>
                  <a:srgbClr val="96A700"/>
                </a:solidFill>
                <a:latin typeface="Courier New"/>
                <a:ea typeface="Courier New"/>
                <a:cs typeface="Courier New"/>
                <a:sym typeface="Courier New"/>
              </a:rPr>
              <a:t>void</a:t>
            </a:r>
            <a:r>
              <a:rPr sz="1400" b="1">
                <a:latin typeface="Courier New"/>
                <a:ea typeface="Courier New"/>
                <a:cs typeface="Courier New"/>
                <a:sym typeface="Courier New"/>
              </a:rPr>
              <a:t> </a:t>
            </a:r>
            <a:r>
              <a:rPr sz="1400" b="1">
                <a:solidFill>
                  <a:srgbClr val="6A8188"/>
                </a:solidFill>
                <a:latin typeface="Courier New"/>
                <a:ea typeface="Courier New"/>
                <a:cs typeface="Courier New"/>
                <a:sym typeface="Courier New"/>
              </a:rPr>
              <a:t>main(</a:t>
            </a:r>
            <a:r>
              <a:rPr sz="1400" b="1">
                <a:solidFill>
                  <a:srgbClr val="788E95"/>
                </a:solidFill>
                <a:latin typeface="Courier New"/>
                <a:ea typeface="Courier New"/>
                <a:cs typeface="Courier New"/>
                <a:sym typeface="Courier New"/>
              </a:rPr>
              <a:t>String</a:t>
            </a:r>
            <a:r>
              <a:rPr sz="1400" b="1">
                <a:solidFill>
                  <a:srgbClr val="6A8188"/>
                </a:solidFill>
                <a:latin typeface="Courier New"/>
                <a:ea typeface="Courier New"/>
                <a:cs typeface="Courier New"/>
                <a:sym typeface="Courier New"/>
              </a:rPr>
              <a:t>[]</a:t>
            </a:r>
            <a:r>
              <a:rPr sz="1400" b="1">
                <a:latin typeface="Courier New"/>
                <a:ea typeface="Courier New"/>
                <a:cs typeface="Courier New"/>
                <a:sym typeface="Courier New"/>
              </a:rPr>
              <a:t> </a:t>
            </a:r>
            <a:r>
              <a:rPr sz="1400" b="1">
                <a:solidFill>
                  <a:srgbClr val="788E95"/>
                </a:solidFill>
                <a:latin typeface="Courier New"/>
                <a:ea typeface="Courier New"/>
                <a:cs typeface="Courier New"/>
                <a:sym typeface="Courier New"/>
              </a:rPr>
              <a:t>args</a:t>
            </a:r>
            <a:r>
              <a:rPr sz="1400" b="1">
                <a:solidFill>
                  <a:srgbClr val="6A8188"/>
                </a:solidFill>
                <a:latin typeface="Courier New"/>
                <a:ea typeface="Courier New"/>
                <a:cs typeface="Courier New"/>
                <a:sym typeface="Courier New"/>
              </a:rPr>
              <a:t>) {</a:t>
            </a:r>
            <a:endParaRPr sz="1400" b="1">
              <a:latin typeface="Courier New"/>
              <a:ea typeface="Courier New"/>
              <a:cs typeface="Courier New"/>
              <a:sym typeface="Courier New"/>
            </a:endParaRPr>
          </a:p>
          <a:p>
            <a:pPr lvl="0" defTabSz="457200">
              <a:defRPr>
                <a:solidFill>
                  <a:srgbClr val="000000"/>
                </a:solidFill>
                <a:uFillTx/>
              </a:defRPr>
            </a:pPr>
            <a:r>
              <a:rPr sz="1400" b="1">
                <a:solidFill>
                  <a:srgbClr val="788E95"/>
                </a:solidFill>
                <a:latin typeface="Courier New"/>
                <a:ea typeface="Courier New"/>
                <a:cs typeface="Courier New"/>
                <a:sym typeface="Courier New"/>
              </a:rPr>
              <a:t>		SpringApplication</a:t>
            </a:r>
            <a:r>
              <a:rPr sz="1400" b="1">
                <a:solidFill>
                  <a:srgbClr val="6A8188"/>
                </a:solidFill>
                <a:latin typeface="Courier New"/>
                <a:ea typeface="Courier New"/>
                <a:cs typeface="Courier New"/>
                <a:sym typeface="Courier New"/>
              </a:rPr>
              <a:t>.run(</a:t>
            </a:r>
            <a:r>
              <a:rPr sz="1400" b="1">
                <a:solidFill>
                  <a:srgbClr val="788E95"/>
                </a:solidFill>
                <a:latin typeface="Courier New"/>
                <a:ea typeface="Courier New"/>
                <a:cs typeface="Courier New"/>
                <a:sym typeface="Courier New"/>
              </a:rPr>
              <a:t>CustomerApp</a:t>
            </a:r>
            <a:r>
              <a:rPr sz="1400" b="1">
                <a:solidFill>
                  <a:srgbClr val="6A8188"/>
                </a:solidFill>
                <a:latin typeface="Courier New"/>
                <a:ea typeface="Courier New"/>
                <a:cs typeface="Courier New"/>
                <a:sym typeface="Courier New"/>
              </a:rPr>
              <a:t>.</a:t>
            </a:r>
            <a:r>
              <a:rPr sz="1400" b="1">
                <a:solidFill>
                  <a:srgbClr val="D7601B"/>
                </a:solidFill>
                <a:latin typeface="Courier New"/>
                <a:ea typeface="Courier New"/>
                <a:cs typeface="Courier New"/>
                <a:sym typeface="Courier New"/>
              </a:rPr>
              <a:t>class</a:t>
            </a:r>
            <a:r>
              <a:rPr sz="1400" b="1">
                <a:solidFill>
                  <a:srgbClr val="6A8188"/>
                </a:solidFill>
                <a:latin typeface="Courier New"/>
                <a:ea typeface="Courier New"/>
                <a:cs typeface="Courier New"/>
                <a:sym typeface="Courier New"/>
              </a:rPr>
              <a:t>,</a:t>
            </a:r>
            <a:r>
              <a:rPr sz="1400" b="1">
                <a:latin typeface="Courier New"/>
                <a:ea typeface="Courier New"/>
                <a:cs typeface="Courier New"/>
                <a:sym typeface="Courier New"/>
              </a:rPr>
              <a:t> </a:t>
            </a:r>
            <a:r>
              <a:rPr sz="1400" b="1">
                <a:solidFill>
                  <a:srgbClr val="788E95"/>
                </a:solidFill>
                <a:latin typeface="Courier New"/>
                <a:ea typeface="Courier New"/>
                <a:cs typeface="Courier New"/>
                <a:sym typeface="Courier New"/>
              </a:rPr>
              <a:t>args</a:t>
            </a:r>
            <a:r>
              <a:rPr sz="1400" b="1">
                <a:solidFill>
                  <a:srgbClr val="6A8188"/>
                </a:solidFill>
                <a:latin typeface="Courier New"/>
                <a:ea typeface="Courier New"/>
                <a:cs typeface="Courier New"/>
                <a:sym typeface="Courier New"/>
              </a:rPr>
              <a:t>);</a:t>
            </a:r>
            <a:endParaRPr sz="1400" b="1">
              <a:latin typeface="Courier New"/>
              <a:ea typeface="Courier New"/>
              <a:cs typeface="Courier New"/>
              <a:sym typeface="Courier New"/>
            </a:endParaRPr>
          </a:p>
          <a:p>
            <a:pPr lvl="0" defTabSz="457200">
              <a:defRPr>
                <a:solidFill>
                  <a:srgbClr val="000000"/>
                </a:solidFill>
                <a:uFillTx/>
              </a:defRPr>
            </a:pPr>
            <a:r>
              <a:rPr sz="1400" b="1">
                <a:latin typeface="Courier New"/>
                <a:ea typeface="Courier New"/>
                <a:cs typeface="Courier New"/>
                <a:sym typeface="Courier New"/>
              </a:rPr>
              <a:t>	</a:t>
            </a:r>
            <a:r>
              <a:rPr sz="1400" b="1">
                <a:solidFill>
                  <a:srgbClr val="6A8188"/>
                </a:solidFill>
                <a:latin typeface="Courier New"/>
                <a:ea typeface="Courier New"/>
                <a:cs typeface="Courier New"/>
                <a:sym typeface="Courier New"/>
              </a:rPr>
              <a:t>}</a:t>
            </a:r>
            <a:endParaRPr sz="1400" b="1">
              <a:latin typeface="Courier New"/>
              <a:ea typeface="Courier New"/>
              <a:cs typeface="Courier New"/>
              <a:sym typeface="Courier New"/>
            </a:endParaRPr>
          </a:p>
          <a:p>
            <a:pPr lvl="0" defTabSz="457200">
              <a:defRPr>
                <a:solidFill>
                  <a:srgbClr val="000000"/>
                </a:solidFill>
                <a:uFillTx/>
              </a:defRPr>
            </a:pPr>
            <a:endParaRPr sz="1400" b="1">
              <a:latin typeface="Courier New"/>
              <a:ea typeface="Courier New"/>
              <a:cs typeface="Courier New"/>
              <a:sym typeface="Courier New"/>
            </a:endParaRPr>
          </a:p>
          <a:p>
            <a:pPr lvl="0" defTabSz="457200">
              <a:defRPr>
                <a:solidFill>
                  <a:srgbClr val="000000"/>
                </a:solidFill>
                <a:uFillTx/>
              </a:defRPr>
            </a:pPr>
            <a:r>
              <a:rPr sz="1400" b="1">
                <a:solidFill>
                  <a:srgbClr val="6A8188"/>
                </a:solidFill>
                <a:latin typeface="Courier New"/>
                <a:ea typeface="Courier New"/>
                <a:cs typeface="Courier New"/>
                <a:sym typeface="Courier New"/>
              </a:rPr>
              <a:t>}</a:t>
            </a:r>
          </a:p>
        </p:txBody>
      </p:sp>
      <p:sp>
        <p:nvSpPr>
          <p:cNvPr id="1547" name="Shape 1547"/>
          <p:cNvSpPr/>
          <p:nvPr/>
        </p:nvSpPr>
        <p:spPr>
          <a:xfrm flipH="1" flipV="1">
            <a:off x="2479407" y="1527314"/>
            <a:ext cx="2292267" cy="3"/>
          </a:xfrm>
          <a:prstGeom prst="line">
            <a:avLst/>
          </a:prstGeom>
          <a:ln w="50800">
            <a:solidFill>
              <a:srgbClr val="33928A"/>
            </a:solidFill>
            <a:round/>
            <a:tailEnd type="triangle"/>
          </a:ln>
        </p:spPr>
        <p:txBody>
          <a:bodyPr lIns="0" tIns="0" rIns="0" bIns="0"/>
          <a:lstStyle/>
          <a:p>
            <a:pPr lvl="0" defTabSz="457200">
              <a:defRPr sz="1200">
                <a:solidFill>
                  <a:srgbClr val="000000"/>
                </a:solidFill>
                <a:uFillTx/>
              </a:defRPr>
            </a:pPr>
            <a:endParaRPr/>
          </a:p>
        </p:txBody>
      </p:sp>
    </p:spTree>
  </p:cSld>
  <p:clrMapOvr>
    <a:masterClrMapping/>
  </p:clrMapOvr>
  <p:transition xmlns:p14="http://schemas.microsoft.com/office/powerpoint/2010/main" spd="med">
    <p:dissolv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9" name="pasted-image.pdf"/>
          <p:cNvPicPr/>
          <p:nvPr/>
        </p:nvPicPr>
        <p:blipFill>
          <a:blip r:embed="rId2">
            <a:extLst/>
          </a:blip>
          <a:stretch>
            <a:fillRect/>
          </a:stretch>
        </p:blipFill>
        <p:spPr>
          <a:xfrm>
            <a:off x="1067118" y="3045567"/>
            <a:ext cx="774701" cy="647701"/>
          </a:xfrm>
          <a:prstGeom prst="rect">
            <a:avLst/>
          </a:prstGeom>
          <a:ln w="12700">
            <a:miter lim="400000"/>
          </a:ln>
        </p:spPr>
      </p:pic>
      <p:sp>
        <p:nvSpPr>
          <p:cNvPr id="1550" name="Shape 1550"/>
          <p:cNvSpPr>
            <a:spLocks noGrp="1"/>
          </p:cNvSpPr>
          <p:nvPr>
            <p:ph type="title"/>
          </p:nvPr>
        </p:nvSpPr>
        <p:spPr>
          <a:xfrm>
            <a:off x="1017587" y="1739235"/>
            <a:ext cx="6048378" cy="621379"/>
          </a:xfrm>
          <a:prstGeom prst="rect">
            <a:avLst/>
          </a:prstGeom>
        </p:spPr>
        <p:txBody>
          <a:bodyPr/>
          <a:lstStyle/>
          <a:p>
            <a:pPr lvl="0">
              <a:defRPr sz="1800">
                <a:solidFill>
                  <a:srgbClr val="000000"/>
                </a:solidFill>
                <a:uFillTx/>
              </a:defRPr>
            </a:pPr>
            <a:r>
              <a:rPr sz="4400">
                <a:solidFill>
                  <a:srgbClr val="F27C3A"/>
                </a:solidFill>
                <a:uFill>
                  <a:solidFill>
                    <a:srgbClr val="F27C3A"/>
                  </a:solidFill>
                </a:uFill>
              </a:rPr>
              <a:t>Pattern:</a:t>
            </a:r>
          </a:p>
        </p:txBody>
      </p:sp>
      <p:sp>
        <p:nvSpPr>
          <p:cNvPr id="1551" name="Shape 1551"/>
          <p:cNvSpPr>
            <a:spLocks noGrp="1"/>
          </p:cNvSpPr>
          <p:nvPr>
            <p:ph type="body" idx="1"/>
          </p:nvPr>
        </p:nvSpPr>
        <p:spPr>
          <a:xfrm>
            <a:off x="1026052" y="2447127"/>
            <a:ext cx="6048376" cy="561182"/>
          </a:xfrm>
          <a:prstGeom prst="rect">
            <a:avLst/>
          </a:prstGeom>
        </p:spPr>
        <p:txBody>
          <a:bodyPr/>
          <a:lstStyle/>
          <a:p>
            <a:pPr lvl="0">
              <a:defRPr sz="1800">
                <a:solidFill>
                  <a:srgbClr val="000000"/>
                </a:solidFill>
                <a:uFillTx/>
              </a:defRPr>
            </a:pPr>
            <a:r>
              <a:rPr sz="2800">
                <a:solidFill>
                  <a:srgbClr val="3EA7BC"/>
                </a:solidFill>
                <a:uFill>
                  <a:solidFill>
                    <a:srgbClr val="3EA7BC"/>
                  </a:solidFill>
                </a:uFill>
              </a:rPr>
              <a:t>Fault Tolerance</a:t>
            </a:r>
          </a:p>
        </p:txBody>
      </p:sp>
      <p:sp>
        <p:nvSpPr>
          <p:cNvPr id="1552" name="Shape 1552"/>
          <p:cNvSpPr>
            <a:spLocks noGrp="1"/>
          </p:cNvSpPr>
          <p:nvPr>
            <p:ph type="sldNum" sz="quarter" idx="2"/>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26</a:t>
            </a:fld>
            <a:endParaRPr sz="800">
              <a:solidFill>
                <a:srgbClr val="808080"/>
              </a:solidFill>
              <a:uFill>
                <a:solidFill>
                  <a:srgbClr val="808080"/>
                </a:solidFill>
              </a:uFill>
            </a:endParaRPr>
          </a:p>
        </p:txBody>
      </p:sp>
    </p:spTree>
  </p:cSld>
  <p:clrMapOvr>
    <a:masterClrMapping/>
  </p:clrMapOvr>
  <p:transition xmlns:p14="http://schemas.microsoft.com/office/powerpoint/2010/main" spd="med">
    <p:dissolv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4" name="Shape 1554"/>
          <p:cNvSpPr>
            <a:spLocks noGrp="1"/>
          </p:cNvSpPr>
          <p:nvPr>
            <p:ph type="title"/>
          </p:nvPr>
        </p:nvSpPr>
        <p:spPr>
          <a:xfrm>
            <a:off x="366713" y="185738"/>
            <a:ext cx="8410576" cy="55410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Fault Tolerance at Netflix</a:t>
            </a:r>
          </a:p>
        </p:txBody>
      </p:sp>
      <p:sp>
        <p:nvSpPr>
          <p:cNvPr id="1555" name="Shape 1555"/>
          <p:cNvSpPr>
            <a:spLocks noGrp="1"/>
          </p:cNvSpPr>
          <p:nvPr>
            <p:ph type="sldNum" sz="quarter" idx="2"/>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27</a:t>
            </a:fld>
            <a:endParaRPr sz="800">
              <a:solidFill>
                <a:srgbClr val="808080"/>
              </a:solidFill>
              <a:uFill>
                <a:solidFill>
                  <a:srgbClr val="808080"/>
                </a:solidFill>
              </a:uFill>
            </a:endParaRPr>
          </a:p>
        </p:txBody>
      </p:sp>
      <p:pic>
        <p:nvPicPr>
          <p:cNvPr id="1556" name="droppedImage.tiff"/>
          <p:cNvPicPr/>
          <p:nvPr/>
        </p:nvPicPr>
        <p:blipFill>
          <a:blip r:embed="rId2" cstate="print">
            <a:extLst>
              <a:ext uri="{28A0092B-C50C-407E-A947-70E740481C1C}">
                <a14:useLocalDpi xmlns:a14="http://schemas.microsoft.com/office/drawing/2010/main"/>
              </a:ext>
            </a:extLst>
          </a:blip>
          <a:srcRect/>
          <a:stretch>
            <a:fillRect/>
          </a:stretch>
        </p:blipFill>
        <p:spPr>
          <a:xfrm>
            <a:off x="366713" y="771128"/>
            <a:ext cx="3932955" cy="3768151"/>
          </a:xfrm>
          <a:prstGeom prst="rect">
            <a:avLst/>
          </a:prstGeom>
          <a:ln w="12700">
            <a:miter lim="400000"/>
          </a:ln>
        </p:spPr>
      </p:pic>
      <p:pic>
        <p:nvPicPr>
          <p:cNvPr id="1557" name="droppedImage.tiff"/>
          <p:cNvPicPr/>
          <p:nvPr/>
        </p:nvPicPr>
        <p:blipFill>
          <a:blip r:embed="rId3" cstate="print">
            <a:extLst>
              <a:ext uri="{28A0092B-C50C-407E-A947-70E740481C1C}">
                <a14:useLocalDpi xmlns:a14="http://schemas.microsoft.com/office/drawing/2010/main"/>
              </a:ext>
            </a:extLst>
          </a:blip>
          <a:srcRect/>
          <a:stretch>
            <a:fillRect/>
          </a:stretch>
        </p:blipFill>
        <p:spPr>
          <a:xfrm>
            <a:off x="4383352" y="665162"/>
            <a:ext cx="4385435" cy="3885763"/>
          </a:xfrm>
          <a:prstGeom prst="rect">
            <a:avLst/>
          </a:prstGeom>
          <a:ln w="12700">
            <a:miter lim="400000"/>
          </a:ln>
        </p:spPr>
      </p:pic>
      <p:sp>
        <p:nvSpPr>
          <p:cNvPr id="1558" name="Shape 1558"/>
          <p:cNvSpPr/>
          <p:nvPr/>
        </p:nvSpPr>
        <p:spPr>
          <a:xfrm>
            <a:off x="-943770" y="4587081"/>
            <a:ext cx="8026401"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84200">
              <a:defRPr sz="1400">
                <a:solidFill>
                  <a:srgbClr val="FFFFFF"/>
                </a:solidFill>
                <a:uFillTx/>
                <a:latin typeface="Avenir Next"/>
                <a:ea typeface="Avenir Next"/>
                <a:cs typeface="Avenir Next"/>
                <a:sym typeface="Avenir Next"/>
              </a:defRPr>
            </a:lvl1pPr>
          </a:lstStyle>
          <a:p>
            <a:pPr lvl="0">
              <a:defRPr sz="1800">
                <a:solidFill>
                  <a:srgbClr val="000000"/>
                </a:solidFill>
              </a:defRPr>
            </a:pPr>
            <a:r>
              <a:rPr sz="1400">
                <a:solidFill>
                  <a:srgbClr val="FFFFFF"/>
                </a:solidFill>
              </a:rPr>
              <a:t>http://techblog.netflix.com/2012/02/fault-tolerance-in-high-volume.html</a:t>
            </a:r>
          </a:p>
        </p:txBody>
      </p:sp>
      <p:pic>
        <p:nvPicPr>
          <p:cNvPr id="1559" name="pasted-image.pdf"/>
          <p:cNvPicPr/>
          <p:nvPr/>
        </p:nvPicPr>
        <p:blipFill>
          <a:blip r:embed="rId4">
            <a:extLst/>
          </a:blip>
          <a:stretch>
            <a:fillRect/>
          </a:stretch>
        </p:blipFill>
        <p:spPr>
          <a:xfrm>
            <a:off x="8270557" y="86979"/>
            <a:ext cx="774701" cy="647701"/>
          </a:xfrm>
          <a:prstGeom prst="rect">
            <a:avLst/>
          </a:prstGeom>
          <a:ln w="12700">
            <a:miter lim="400000"/>
          </a:ln>
        </p:spPr>
      </p:pic>
    </p:spTree>
  </p:cSld>
  <p:clrMapOvr>
    <a:masterClrMapping/>
  </p:clrMapOvr>
  <p:transition xmlns:p14="http://schemas.microsoft.com/office/powerpoint/2010/main" spd="slow">
    <p:dissolve/>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xit" presetSubtype="8" fill="hold" grpId="1" nodeType="clickEffect">
                                  <p:stCondLst>
                                    <p:cond delay="0"/>
                                  </p:stCondLst>
                                  <p:iterate>
                                    <p:tmAbs val="0"/>
                                  </p:iterate>
                                  <p:childTnLst>
                                    <p:animEffect transition="out" filter="wipe(left)">
                                      <p:cBhvr>
                                        <p:cTn id="6" dur="1000" fill="hold"/>
                                        <p:tgtEl>
                                          <p:spTgt spid="1556"/>
                                        </p:tgtEl>
                                      </p:cBhvr>
                                    </p:animEffect>
                                    <p:set>
                                      <p:cBhvr>
                                        <p:cTn id="7" fill="hold">
                                          <p:stCondLst>
                                            <p:cond delay="999"/>
                                          </p:stCondLst>
                                        </p:cTn>
                                        <p:tgtEl>
                                          <p:spTgt spid="1556"/>
                                        </p:tgtEl>
                                        <p:attrNameLst>
                                          <p:attrName>style.visibility</p:attrName>
                                        </p:attrNameLst>
                                      </p:cBhvr>
                                      <p:to>
                                        <p:strVal val="hidden"/>
                                      </p:to>
                                    </p:set>
                                  </p:childTnLst>
                                </p:cTn>
                              </p:par>
                            </p:childTnLst>
                          </p:cTn>
                        </p:par>
                        <p:par>
                          <p:cTn id="8" fill="hold">
                            <p:stCondLst>
                              <p:cond delay="1000"/>
                            </p:stCondLst>
                            <p:childTnLst>
                              <p:par>
                                <p:cTn id="9" presetID="22" presetClass="entr" presetSubtype="8" fill="hold" grpId="2" nodeType="afterEffect">
                                  <p:stCondLst>
                                    <p:cond delay="0"/>
                                  </p:stCondLst>
                                  <p:iterate>
                                    <p:tmAbs val="0"/>
                                  </p:iterate>
                                  <p:childTnLst>
                                    <p:set>
                                      <p:cBhvr>
                                        <p:cTn id="10" fill="hold"/>
                                        <p:tgtEl>
                                          <p:spTgt spid="1557"/>
                                        </p:tgtEl>
                                        <p:attrNameLst>
                                          <p:attrName>style.visibility</p:attrName>
                                        </p:attrNameLst>
                                      </p:cBhvr>
                                      <p:to>
                                        <p:strVal val="visible"/>
                                      </p:to>
                                    </p:set>
                                    <p:animEffect transition="in" filter="wipe(left)">
                                      <p:cBhvr>
                                        <p:cTn id="11" dur="1000"/>
                                        <p:tgtEl>
                                          <p:spTgt spid="15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 grpId="1" animBg="1" advAuto="0"/>
      <p:bldP spid="1557" grpId="2"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1" name="pasted-image.pdf"/>
          <p:cNvPicPr/>
          <p:nvPr/>
        </p:nvPicPr>
        <p:blipFill>
          <a:blip r:embed="rId3">
            <a:extLst/>
          </a:blip>
          <a:stretch>
            <a:fillRect/>
          </a:stretch>
        </p:blipFill>
        <p:spPr>
          <a:xfrm>
            <a:off x="7953057" y="277479"/>
            <a:ext cx="774701" cy="647701"/>
          </a:xfrm>
          <a:prstGeom prst="rect">
            <a:avLst/>
          </a:prstGeom>
          <a:ln w="12700">
            <a:miter lim="400000"/>
          </a:ln>
        </p:spPr>
      </p:pic>
      <p:sp>
        <p:nvSpPr>
          <p:cNvPr id="1562" name="Shape 1562"/>
          <p:cNvSpPr>
            <a:spLocks noGrp="1"/>
          </p:cNvSpPr>
          <p:nvPr>
            <p:ph type="sldNum" sz="quarter" idx="2"/>
          </p:nvPr>
        </p:nvSpPr>
        <p:spPr>
          <a:xfrm>
            <a:off x="8732043" y="5018449"/>
            <a:ext cx="373857" cy="127001"/>
          </a:xfrm>
          <a:prstGeom prst="rect">
            <a:avLst/>
          </a:prstGeom>
          <a:extLst>
            <a:ext uri="{C572A759-6A51-4108-AA02-DFA0A04FC94B}">
              <ma14:wrappingTextBoxFlag xmlns:ma14="http://schemas.microsoft.com/office/mac/drawingml/2011/main" val="1"/>
            </a:ext>
          </a:extLst>
        </p:spPr>
        <p:txBody>
          <a:bodyPr lIns="0" tIns="0" rIns="0" bIns="0" anchor="t"/>
          <a:lstStyle>
            <a:lvl1pPr>
              <a:defRPr>
                <a:solidFill>
                  <a:srgbClr val="808080"/>
                </a:solidFill>
                <a:uFill>
                  <a:solidFill>
                    <a:srgbClr val="808080"/>
                  </a:solidFill>
                </a:uFill>
              </a:defRPr>
            </a:lvl1pPr>
          </a:lstStyle>
          <a:p>
            <a:pPr lvl="0">
              <a:defRPr sz="1800">
                <a:solidFill>
                  <a:srgbClr val="000000"/>
                </a:solidFill>
                <a:uFillTx/>
              </a:defRPr>
            </a:pPr>
            <a:fld id="{86CB4B4D-7CA3-9044-876B-883B54F8677D}" type="slidenum">
              <a:rPr sz="800">
                <a:solidFill>
                  <a:srgbClr val="808080"/>
                </a:solidFill>
                <a:uFill>
                  <a:solidFill>
                    <a:srgbClr val="808080"/>
                  </a:solidFill>
                </a:uFill>
              </a:rPr>
              <a:t>28</a:t>
            </a:fld>
            <a:endParaRPr sz="800">
              <a:solidFill>
                <a:srgbClr val="808080"/>
              </a:solidFill>
              <a:uFill>
                <a:solidFill>
                  <a:srgbClr val="808080"/>
                </a:solidFill>
              </a:uFill>
            </a:endParaRPr>
          </a:p>
        </p:txBody>
      </p:sp>
      <p:sp>
        <p:nvSpPr>
          <p:cNvPr id="1563" name="Shape 1563"/>
          <p:cNvSpPr/>
          <p:nvPr/>
        </p:nvSpPr>
        <p:spPr>
          <a:xfrm>
            <a:off x="66112" y="1209803"/>
            <a:ext cx="8976884" cy="2184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ctr" defTabSz="457200">
              <a:lnSpc>
                <a:spcPts val="5400"/>
              </a:lnSpc>
              <a:defRPr>
                <a:solidFill>
                  <a:srgbClr val="000000"/>
                </a:solidFill>
                <a:uFillTx/>
              </a:defRPr>
            </a:pPr>
            <a:r>
              <a:rPr sz="3000" i="1">
                <a:solidFill>
                  <a:srgbClr val="535353"/>
                </a:solidFill>
                <a:latin typeface="Avenir Next"/>
                <a:ea typeface="Avenir Next"/>
                <a:cs typeface="Avenir Next"/>
                <a:sym typeface="Avenir Next"/>
              </a:rPr>
              <a:t>Without taking steps to ensure fault tolerance, 30 dependencies each with 99.99% uptime would result in 2+ hours downtime/month (99.99%</a:t>
            </a:r>
            <a:r>
              <a:rPr sz="3000" i="1" baseline="31999">
                <a:solidFill>
                  <a:srgbClr val="535353"/>
                </a:solidFill>
                <a:latin typeface="Avenir Next"/>
                <a:ea typeface="Avenir Next"/>
                <a:cs typeface="Avenir Next"/>
                <a:sym typeface="Avenir Next"/>
              </a:rPr>
              <a:t>30</a:t>
            </a:r>
            <a:r>
              <a:rPr sz="3000" i="1">
                <a:solidFill>
                  <a:srgbClr val="535353"/>
                </a:solidFill>
                <a:latin typeface="Avenir Next"/>
                <a:ea typeface="Avenir Next"/>
                <a:cs typeface="Avenir Next"/>
                <a:sym typeface="Avenir Next"/>
              </a:rPr>
              <a:t> = 99.7% uptime = 2+ hours downtime in a month).</a:t>
            </a:r>
          </a:p>
        </p:txBody>
      </p:sp>
      <p:sp>
        <p:nvSpPr>
          <p:cNvPr id="1564" name="Shape 1564"/>
          <p:cNvSpPr/>
          <p:nvPr/>
        </p:nvSpPr>
        <p:spPr>
          <a:xfrm>
            <a:off x="549837" y="3669138"/>
            <a:ext cx="8026401"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84200">
              <a:defRPr>
                <a:solidFill>
                  <a:srgbClr val="3EA7BC"/>
                </a:solidFill>
                <a:uFill>
                  <a:solidFill>
                    <a:srgbClr val="3EA7BC"/>
                  </a:solidFill>
                </a:uFill>
                <a:latin typeface="Avenir Next"/>
                <a:ea typeface="Avenir Next"/>
                <a:cs typeface="Avenir Next"/>
                <a:sym typeface="Avenir Next"/>
                <a:hlinkClick r:id="rId4"/>
              </a:defRPr>
            </a:lvl1pPr>
          </a:lstStyle>
          <a:p>
            <a:pPr lvl="0">
              <a:defRPr>
                <a:solidFill>
                  <a:srgbClr val="000000"/>
                </a:solidFill>
                <a:uFillTx/>
              </a:defRPr>
            </a:pPr>
            <a:r>
              <a:rPr>
                <a:solidFill>
                  <a:srgbClr val="3EA7BC"/>
                </a:solidFill>
                <a:uFill>
                  <a:solidFill>
                    <a:srgbClr val="3EA7BC"/>
                  </a:solidFill>
                </a:uFill>
                <a:hlinkClick r:id="rId4"/>
              </a:rPr>
              <a:t>http://techblog.netflix.com/2012/02/fault-tolerance-in-high-volume.html</a:t>
            </a:r>
          </a:p>
        </p:txBody>
      </p:sp>
    </p:spTree>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8" name="Shape 1568"/>
          <p:cNvSpPr>
            <a:spLocks noGrp="1"/>
          </p:cNvSpPr>
          <p:nvPr>
            <p:ph type="title"/>
          </p:nvPr>
        </p:nvSpPr>
        <p:spPr>
          <a:xfrm>
            <a:off x="366713" y="325438"/>
            <a:ext cx="8410576" cy="55410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Circuit Breaker</a:t>
            </a:r>
          </a:p>
        </p:txBody>
      </p:sp>
      <p:sp>
        <p:nvSpPr>
          <p:cNvPr id="1569" name="Shape 1569"/>
          <p:cNvSpPr>
            <a:spLocks noGrp="1"/>
          </p:cNvSpPr>
          <p:nvPr>
            <p:ph type="sldNum" sz="quarter" idx="2"/>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29</a:t>
            </a:fld>
            <a:endParaRPr sz="800">
              <a:solidFill>
                <a:srgbClr val="808080"/>
              </a:solidFill>
              <a:uFill>
                <a:solidFill>
                  <a:srgbClr val="808080"/>
                </a:solidFill>
              </a:uFill>
            </a:endParaRPr>
          </a:p>
        </p:txBody>
      </p:sp>
      <p:pic>
        <p:nvPicPr>
          <p:cNvPr id="1570" name="droppedImage.png"/>
          <p:cNvPicPr/>
          <p:nvPr/>
        </p:nvPicPr>
        <p:blipFill>
          <a:blip r:embed="rId2">
            <a:extLst/>
          </a:blip>
          <a:stretch>
            <a:fillRect/>
          </a:stretch>
        </p:blipFill>
        <p:spPr>
          <a:xfrm>
            <a:off x="1583185" y="1190608"/>
            <a:ext cx="2274888" cy="2762609"/>
          </a:xfrm>
          <a:prstGeom prst="rect">
            <a:avLst/>
          </a:prstGeom>
          <a:ln w="12700">
            <a:miter lim="400000"/>
          </a:ln>
        </p:spPr>
      </p:pic>
      <p:pic>
        <p:nvPicPr>
          <p:cNvPr id="1571" name="droppedImage.tiff"/>
          <p:cNvPicPr/>
          <p:nvPr/>
        </p:nvPicPr>
        <p:blipFill>
          <a:blip r:embed="rId3" cstate="print">
            <a:extLst>
              <a:ext uri="{28A0092B-C50C-407E-A947-70E740481C1C}">
                <a14:useLocalDpi xmlns:a14="http://schemas.microsoft.com/office/drawing/2010/main"/>
              </a:ext>
            </a:extLst>
          </a:blip>
          <a:stretch>
            <a:fillRect/>
          </a:stretch>
        </p:blipFill>
        <p:spPr>
          <a:xfrm>
            <a:off x="5078493" y="1044171"/>
            <a:ext cx="2478987" cy="3055158"/>
          </a:xfrm>
          <a:prstGeom prst="rect">
            <a:avLst/>
          </a:prstGeom>
          <a:ln w="6350">
            <a:solidFill>
              <a:srgbClr val="A7A7A7"/>
            </a:solidFill>
            <a:round/>
          </a:ln>
        </p:spPr>
      </p:pic>
      <p:pic>
        <p:nvPicPr>
          <p:cNvPr id="1572" name="pasted-image.pdf"/>
          <p:cNvPicPr/>
          <p:nvPr/>
        </p:nvPicPr>
        <p:blipFill>
          <a:blip r:embed="rId4">
            <a:extLst/>
          </a:blip>
          <a:stretch>
            <a:fillRect/>
          </a:stretch>
        </p:blipFill>
        <p:spPr>
          <a:xfrm>
            <a:off x="7953057" y="277479"/>
            <a:ext cx="774701" cy="647701"/>
          </a:xfrm>
          <a:prstGeom prst="rect">
            <a:avLst/>
          </a:prstGeom>
          <a:ln w="12700">
            <a:miter lim="400000"/>
          </a:ln>
        </p:spPr>
      </p:pic>
    </p:spTree>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a:spLocks noGrp="1"/>
          </p:cNvSpPr>
          <p:nvPr>
            <p:ph type="title"/>
          </p:nvPr>
        </p:nvSpPr>
        <p:spPr>
          <a:xfrm>
            <a:off x="366713" y="325438"/>
            <a:ext cx="8410576" cy="554105"/>
          </a:xfrm>
          <a:prstGeom prst="rect">
            <a:avLst/>
          </a:prstGeom>
        </p:spPr>
        <p:txBody>
          <a:bodyPr>
            <a:normAutofit/>
          </a:bodyPr>
          <a:lstStyle>
            <a:lvl1pPr>
              <a:defRPr>
                <a:latin typeface="Arial"/>
                <a:ea typeface="Arial"/>
                <a:cs typeface="Arial"/>
                <a:sym typeface="Arial"/>
              </a:defRPr>
            </a:lvl1pPr>
          </a:lstStyle>
          <a:p>
            <a:pPr lvl="0">
              <a:defRPr sz="1800">
                <a:solidFill>
                  <a:srgbClr val="000000"/>
                </a:solidFill>
                <a:uFillTx/>
              </a:defRPr>
            </a:pPr>
            <a:r>
              <a:rPr sz="3200">
                <a:solidFill>
                  <a:srgbClr val="008881"/>
                </a:solidFill>
                <a:uFill>
                  <a:solidFill>
                    <a:srgbClr val="008881"/>
                  </a:solidFill>
                </a:uFill>
              </a:rPr>
              <a:t>DEFINE: Microservice</a:t>
            </a:r>
          </a:p>
        </p:txBody>
      </p:sp>
      <p:sp>
        <p:nvSpPr>
          <p:cNvPr id="224" name="Shape 22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normAutofit/>
          </a:bodyPr>
          <a:lstStyle/>
          <a:p>
            <a:pPr lvl="0">
              <a:defRPr sz="1800">
                <a:solidFill>
                  <a:srgbClr val="000000"/>
                </a:solidFill>
                <a:uFillTx/>
              </a:defRPr>
            </a:pPr>
            <a:fld id="{86CB4B4D-7CA3-9044-876B-883B54F8677D}" type="slidenum">
              <a:rPr sz="800">
                <a:solidFill>
                  <a:srgbClr val="808080"/>
                </a:solidFill>
                <a:uFill>
                  <a:solidFill>
                    <a:srgbClr val="808080"/>
                  </a:solidFill>
                </a:uFill>
              </a:rPr>
              <a:t>3</a:t>
            </a:fld>
            <a:endParaRPr sz="800">
              <a:solidFill>
                <a:srgbClr val="808080"/>
              </a:solidFill>
              <a:uFill>
                <a:solidFill>
                  <a:srgbClr val="808080"/>
                </a:solidFill>
              </a:uFill>
            </a:endParaRPr>
          </a:p>
        </p:txBody>
      </p:sp>
      <p:sp>
        <p:nvSpPr>
          <p:cNvPr id="225" name="Shape 225"/>
          <p:cNvSpPr/>
          <p:nvPr/>
        </p:nvSpPr>
        <p:spPr>
          <a:xfrm>
            <a:off x="987233" y="2000107"/>
            <a:ext cx="7540526" cy="110799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3600" i="1">
                <a:latin typeface="Avenir Next Demi Bold"/>
                <a:ea typeface="Avenir Next Demi Bold"/>
                <a:cs typeface="Avenir Next Demi Bold"/>
                <a:sym typeface="Avenir Next Demi Bold"/>
              </a:defRPr>
            </a:lvl1pPr>
          </a:lstStyle>
          <a:p>
            <a:pPr lvl="0">
              <a:defRPr sz="1800" i="0">
                <a:solidFill>
                  <a:srgbClr val="000000"/>
                </a:solidFill>
                <a:uFillTx/>
              </a:defRPr>
            </a:pPr>
            <a:r>
              <a:rPr sz="3600" i="1" dirty="0">
                <a:solidFill>
                  <a:srgbClr val="4D4D4D"/>
                </a:solidFill>
                <a:uFill>
                  <a:solidFill>
                    <a:srgbClr val="4D4D4D"/>
                  </a:solidFill>
                </a:uFill>
              </a:rPr>
              <a:t>Loosely coupled service oriented </a:t>
            </a:r>
            <a:endParaRPr lang="en-US" sz="3600" i="1" dirty="0" smtClean="0">
              <a:solidFill>
                <a:srgbClr val="4D4D4D"/>
              </a:solidFill>
              <a:uFill>
                <a:solidFill>
                  <a:srgbClr val="4D4D4D"/>
                </a:solidFill>
              </a:uFill>
            </a:endParaRPr>
          </a:p>
          <a:p>
            <a:pPr lvl="0">
              <a:defRPr sz="1800" i="0">
                <a:solidFill>
                  <a:srgbClr val="000000"/>
                </a:solidFill>
                <a:uFillTx/>
              </a:defRPr>
            </a:pPr>
            <a:r>
              <a:rPr sz="3600" i="1" dirty="0" smtClean="0">
                <a:solidFill>
                  <a:srgbClr val="4D4D4D"/>
                </a:solidFill>
                <a:uFill>
                  <a:solidFill>
                    <a:srgbClr val="4D4D4D"/>
                  </a:solidFill>
                </a:uFill>
              </a:rPr>
              <a:t>architecture </a:t>
            </a:r>
            <a:r>
              <a:rPr sz="3600" i="1" dirty="0">
                <a:solidFill>
                  <a:srgbClr val="4D4D4D"/>
                </a:solidFill>
                <a:uFill>
                  <a:solidFill>
                    <a:srgbClr val="4D4D4D"/>
                  </a:solidFill>
                </a:uFill>
              </a:rPr>
              <a:t>with bounded contexts</a:t>
            </a:r>
          </a:p>
        </p:txBody>
      </p:sp>
      <p:sp>
        <p:nvSpPr>
          <p:cNvPr id="226" name="Shape 226"/>
          <p:cNvSpPr/>
          <p:nvPr/>
        </p:nvSpPr>
        <p:spPr>
          <a:xfrm rot="10800000" flipH="1">
            <a:off x="901520" y="1642603"/>
            <a:ext cx="3651649" cy="1066802"/>
          </a:xfrm>
          <a:custGeom>
            <a:avLst/>
            <a:gdLst/>
            <a:ahLst/>
            <a:cxnLst>
              <a:cxn ang="0">
                <a:pos x="wd2" y="hd2"/>
              </a:cxn>
              <a:cxn ang="5400000">
                <a:pos x="wd2" y="hd2"/>
              </a:cxn>
              <a:cxn ang="10800000">
                <a:pos x="wd2" y="hd2"/>
              </a:cxn>
              <a:cxn ang="16200000">
                <a:pos x="wd2" y="hd2"/>
              </a:cxn>
            </a:cxnLst>
            <a:rect l="0" t="0" r="r" b="b"/>
            <a:pathLst>
              <a:path w="21600" h="21600" extrusionOk="0">
                <a:moveTo>
                  <a:pt x="1840" y="0"/>
                </a:moveTo>
                <a:cubicBezTo>
                  <a:pt x="824" y="0"/>
                  <a:pt x="0" y="2822"/>
                  <a:pt x="0" y="6300"/>
                </a:cubicBezTo>
                <a:lnTo>
                  <a:pt x="0" y="8984"/>
                </a:lnTo>
                <a:cubicBezTo>
                  <a:pt x="0" y="12462"/>
                  <a:pt x="824" y="15276"/>
                  <a:pt x="1840" y="15276"/>
                </a:cubicBezTo>
                <a:lnTo>
                  <a:pt x="4547" y="15276"/>
                </a:lnTo>
                <a:lnTo>
                  <a:pt x="1432" y="21600"/>
                </a:lnTo>
                <a:lnTo>
                  <a:pt x="7709" y="15276"/>
                </a:lnTo>
                <a:lnTo>
                  <a:pt x="19760" y="15276"/>
                </a:lnTo>
                <a:cubicBezTo>
                  <a:pt x="20776" y="15276"/>
                  <a:pt x="21600" y="12462"/>
                  <a:pt x="21600" y="8984"/>
                </a:cubicBezTo>
                <a:lnTo>
                  <a:pt x="21600" y="6300"/>
                </a:lnTo>
                <a:cubicBezTo>
                  <a:pt x="21600" y="2822"/>
                  <a:pt x="20776" y="0"/>
                  <a:pt x="19760" y="0"/>
                </a:cubicBezTo>
                <a:lnTo>
                  <a:pt x="1840" y="0"/>
                </a:lnTo>
                <a:close/>
              </a:path>
            </a:pathLst>
          </a:custGeom>
          <a:ln w="25400">
            <a:solidFill>
              <a:srgbClr val="F9A737"/>
            </a:solidFill>
            <a:round/>
          </a:ln>
        </p:spPr>
        <p:txBody>
          <a:bodyPr lIns="0" tIns="0" rIns="0" bIns="0" anchor="ctr"/>
          <a:lstStyle/>
          <a:p>
            <a:pPr lvl="0">
              <a:defRPr>
                <a:latin typeface="Arial"/>
                <a:ea typeface="Arial"/>
                <a:cs typeface="Arial"/>
                <a:sym typeface="Arial"/>
              </a:defRPr>
            </a:pPr>
            <a:endParaRPr/>
          </a:p>
        </p:txBody>
      </p:sp>
      <p:sp>
        <p:nvSpPr>
          <p:cNvPr id="227" name="Shape 227"/>
          <p:cNvSpPr/>
          <p:nvPr/>
        </p:nvSpPr>
        <p:spPr>
          <a:xfrm flipH="1">
            <a:off x="4564326" y="2609850"/>
            <a:ext cx="3944940" cy="1015208"/>
          </a:xfrm>
          <a:custGeom>
            <a:avLst/>
            <a:gdLst/>
            <a:ahLst/>
            <a:cxnLst>
              <a:cxn ang="0">
                <a:pos x="wd2" y="hd2"/>
              </a:cxn>
              <a:cxn ang="5400000">
                <a:pos x="wd2" y="hd2"/>
              </a:cxn>
              <a:cxn ang="10800000">
                <a:pos x="wd2" y="hd2"/>
              </a:cxn>
              <a:cxn ang="16200000">
                <a:pos x="wd2" y="hd2"/>
              </a:cxn>
            </a:cxnLst>
            <a:rect l="0" t="0" r="r" b="b"/>
            <a:pathLst>
              <a:path w="21600" h="21600" extrusionOk="0">
                <a:moveTo>
                  <a:pt x="1786" y="0"/>
                </a:moveTo>
                <a:cubicBezTo>
                  <a:pt x="799" y="0"/>
                  <a:pt x="0" y="3106"/>
                  <a:pt x="0" y="6941"/>
                </a:cubicBezTo>
                <a:lnTo>
                  <a:pt x="0" y="10276"/>
                </a:lnTo>
                <a:cubicBezTo>
                  <a:pt x="0" y="14112"/>
                  <a:pt x="799" y="17226"/>
                  <a:pt x="1786" y="17226"/>
                </a:cubicBezTo>
                <a:lnTo>
                  <a:pt x="5113" y="17226"/>
                </a:lnTo>
                <a:lnTo>
                  <a:pt x="3603" y="21600"/>
                </a:lnTo>
                <a:lnTo>
                  <a:pt x="8414" y="17226"/>
                </a:lnTo>
                <a:lnTo>
                  <a:pt x="19812" y="17226"/>
                </a:lnTo>
                <a:cubicBezTo>
                  <a:pt x="20799" y="17226"/>
                  <a:pt x="21600" y="14112"/>
                  <a:pt x="21600" y="10276"/>
                </a:cubicBezTo>
                <a:lnTo>
                  <a:pt x="21600" y="6941"/>
                </a:lnTo>
                <a:cubicBezTo>
                  <a:pt x="21600" y="3106"/>
                  <a:pt x="20799" y="0"/>
                  <a:pt x="19812" y="0"/>
                </a:cubicBezTo>
                <a:lnTo>
                  <a:pt x="1786" y="0"/>
                </a:lnTo>
                <a:close/>
              </a:path>
            </a:pathLst>
          </a:custGeom>
          <a:ln w="25400">
            <a:solidFill>
              <a:srgbClr val="33928A"/>
            </a:solidFill>
            <a:round/>
          </a:ln>
        </p:spPr>
        <p:txBody>
          <a:bodyPr lIns="0" tIns="0" rIns="0" bIns="0" anchor="ctr"/>
          <a:lstStyle/>
          <a:p>
            <a:pPr lvl="0">
              <a:defRPr>
                <a:latin typeface="Arial"/>
                <a:ea typeface="Arial"/>
                <a:cs typeface="Arial"/>
                <a:sym typeface="Arial"/>
              </a:defRPr>
            </a:pPr>
            <a:endParaRPr/>
          </a:p>
        </p:txBody>
      </p:sp>
      <p:sp>
        <p:nvSpPr>
          <p:cNvPr id="228" name="Shape 228"/>
          <p:cNvSpPr/>
          <p:nvPr/>
        </p:nvSpPr>
        <p:spPr>
          <a:xfrm>
            <a:off x="159044" y="941640"/>
            <a:ext cx="4674679" cy="726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Avenir Next"/>
                <a:ea typeface="Avenir Next"/>
                <a:cs typeface="Avenir Next"/>
                <a:sym typeface="Avenir Next"/>
              </a:defRPr>
            </a:lvl1pPr>
          </a:lstStyle>
          <a:p>
            <a:pPr lvl="0">
              <a:defRPr>
                <a:solidFill>
                  <a:srgbClr val="000000"/>
                </a:solidFill>
                <a:uFillTx/>
              </a:defRPr>
            </a:pPr>
            <a:r>
              <a:rPr>
                <a:solidFill>
                  <a:srgbClr val="4D4D4D"/>
                </a:solidFill>
                <a:uFill>
                  <a:solidFill>
                    <a:srgbClr val="4D4D4D"/>
                  </a:solidFill>
                </a:uFill>
              </a:rPr>
              <a:t>If every service has to be updated in concert, it’s not loosely coupled!</a:t>
            </a:r>
          </a:p>
        </p:txBody>
      </p:sp>
      <p:sp>
        <p:nvSpPr>
          <p:cNvPr id="229" name="Shape 229"/>
          <p:cNvSpPr/>
          <p:nvPr/>
        </p:nvSpPr>
        <p:spPr>
          <a:xfrm>
            <a:off x="4150821" y="3612395"/>
            <a:ext cx="4970858" cy="635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Avenir Next"/>
                <a:ea typeface="Avenir Next"/>
                <a:cs typeface="Avenir Next"/>
                <a:sym typeface="Avenir Next"/>
              </a:defRPr>
            </a:lvl1pPr>
          </a:lstStyle>
          <a:p>
            <a:pPr lvl="0">
              <a:defRPr>
                <a:solidFill>
                  <a:srgbClr val="000000"/>
                </a:solidFill>
                <a:uFillTx/>
              </a:defRPr>
            </a:pPr>
            <a:r>
              <a:rPr dirty="0">
                <a:solidFill>
                  <a:srgbClr val="4D4D4D"/>
                </a:solidFill>
                <a:uFill>
                  <a:solidFill>
                    <a:srgbClr val="4D4D4D"/>
                  </a:solidFill>
                </a:uFill>
              </a:rPr>
              <a:t>If you have to know about surrounding services you don’t have a bounded context.</a:t>
            </a:r>
          </a:p>
        </p:txBody>
      </p:sp>
      <p:sp>
        <p:nvSpPr>
          <p:cNvPr id="230" name="Shape 230"/>
          <p:cNvSpPr/>
          <p:nvPr/>
        </p:nvSpPr>
        <p:spPr>
          <a:xfrm>
            <a:off x="299917" y="4610780"/>
            <a:ext cx="7448144" cy="4089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Adrian Cockcroft, Former Netflix Chief Cloud Architect</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1" name="Shape 1591"/>
          <p:cNvSpPr>
            <a:spLocks noGrp="1"/>
          </p:cNvSpPr>
          <p:nvPr>
            <p:ph type="title"/>
          </p:nvPr>
        </p:nvSpPr>
        <p:spPr>
          <a:xfrm>
            <a:off x="366713" y="325437"/>
            <a:ext cx="8410576" cy="623890"/>
          </a:xfrm>
          <a:prstGeom prst="rect">
            <a:avLst/>
          </a:prstGeom>
        </p:spPr>
        <p:txBody>
          <a:bodyPr>
            <a:normAutofit/>
          </a:bodyPr>
          <a:lstStyle/>
          <a:p>
            <a:pPr lvl="0">
              <a:defRPr sz="1800">
                <a:solidFill>
                  <a:srgbClr val="000000"/>
                </a:solidFill>
                <a:uFillTx/>
              </a:defRPr>
            </a:pPr>
            <a:r>
              <a:rPr sz="3200">
                <a:solidFill>
                  <a:srgbClr val="008881"/>
                </a:solidFill>
                <a:uFill>
                  <a:solidFill>
                    <a:srgbClr val="008881"/>
                  </a:solidFill>
                </a:uFill>
              </a:rPr>
              <a:t>Resilience</a:t>
            </a:r>
          </a:p>
        </p:txBody>
      </p:sp>
      <p:sp>
        <p:nvSpPr>
          <p:cNvPr id="1592" name="Shape 1592"/>
          <p:cNvSpPr>
            <a:spLocks noGrp="1"/>
          </p:cNvSpPr>
          <p:nvPr>
            <p:ph type="body" idx="1"/>
          </p:nvPr>
        </p:nvSpPr>
        <p:spPr>
          <a:xfrm>
            <a:off x="366713" y="1074737"/>
            <a:ext cx="4642168" cy="1678622"/>
          </a:xfrm>
          <a:prstGeom prst="rect">
            <a:avLst/>
          </a:prstGeom>
        </p:spPr>
        <p:txBody>
          <a:bodyPr>
            <a:normAutofit/>
          </a:bodyPr>
          <a:lstStyle/>
          <a:p>
            <a:pPr lvl="0">
              <a:defRPr sz="1800">
                <a:solidFill>
                  <a:srgbClr val="000000"/>
                </a:solidFill>
                <a:uFillTx/>
              </a:defRPr>
            </a:pPr>
            <a:r>
              <a:rPr sz="2400">
                <a:solidFill>
                  <a:srgbClr val="4D4D4D"/>
                </a:solidFill>
                <a:uFill>
                  <a:solidFill>
                    <a:srgbClr val="4D4D4D"/>
                  </a:solidFill>
                </a:uFill>
              </a:rPr>
              <a:t>On large distributed systems, failures are a norm and not an exception, be ready for that.</a:t>
            </a:r>
          </a:p>
        </p:txBody>
      </p:sp>
      <p:pic>
        <p:nvPicPr>
          <p:cNvPr id="1593" name="image72.png"/>
          <p:cNvPicPr/>
          <p:nvPr/>
        </p:nvPicPr>
        <p:blipFill>
          <a:blip r:embed="rId2">
            <a:extLst/>
          </a:blip>
          <a:stretch>
            <a:fillRect/>
          </a:stretch>
        </p:blipFill>
        <p:spPr>
          <a:xfrm>
            <a:off x="4561840" y="2753360"/>
            <a:ext cx="4582160" cy="1439881"/>
          </a:xfrm>
          <a:prstGeom prst="rect">
            <a:avLst/>
          </a:prstGeom>
          <a:ln w="12700">
            <a:miter lim="400000"/>
          </a:ln>
        </p:spPr>
      </p:pic>
      <p:pic>
        <p:nvPicPr>
          <p:cNvPr id="1594" name="image73.png"/>
          <p:cNvPicPr/>
          <p:nvPr/>
        </p:nvPicPr>
        <p:blipFill>
          <a:blip r:embed="rId3">
            <a:extLst/>
          </a:blip>
          <a:stretch>
            <a:fillRect/>
          </a:stretch>
        </p:blipFill>
        <p:spPr>
          <a:xfrm>
            <a:off x="366713" y="2604770"/>
            <a:ext cx="2930826" cy="1882141"/>
          </a:xfrm>
          <a:prstGeom prst="rect">
            <a:avLst/>
          </a:prstGeom>
          <a:ln w="12700">
            <a:miter lim="400000"/>
          </a:ln>
        </p:spPr>
      </p:pic>
      <p:pic>
        <p:nvPicPr>
          <p:cNvPr id="1595" name="image74.png"/>
          <p:cNvPicPr/>
          <p:nvPr/>
        </p:nvPicPr>
        <p:blipFill>
          <a:blip r:embed="rId4">
            <a:extLst/>
          </a:blip>
          <a:stretch>
            <a:fillRect/>
          </a:stretch>
        </p:blipFill>
        <p:spPr>
          <a:xfrm>
            <a:off x="3297539" y="2143760"/>
            <a:ext cx="1211782" cy="1567181"/>
          </a:xfrm>
          <a:prstGeom prst="rect">
            <a:avLst/>
          </a:prstGeom>
          <a:ln w="12700">
            <a:miter lim="400000"/>
          </a:ln>
        </p:spPr>
      </p:pic>
      <p:grpSp>
        <p:nvGrpSpPr>
          <p:cNvPr id="1598" name="Group 1598"/>
          <p:cNvGrpSpPr/>
          <p:nvPr/>
        </p:nvGrpSpPr>
        <p:grpSpPr>
          <a:xfrm>
            <a:off x="7480117" y="0"/>
            <a:ext cx="1663883" cy="367574"/>
            <a:chOff x="0" y="0"/>
            <a:chExt cx="1663881" cy="367573"/>
          </a:xfrm>
        </p:grpSpPr>
        <p:sp>
          <p:nvSpPr>
            <p:cNvPr id="1596" name="Shape 1596"/>
            <p:cNvSpPr/>
            <p:nvPr/>
          </p:nvSpPr>
          <p:spPr>
            <a:xfrm>
              <a:off x="0" y="0"/>
              <a:ext cx="1663882" cy="367574"/>
            </a:xfrm>
            <a:prstGeom prst="roundRect">
              <a:avLst>
                <a:gd name="adj" fmla="val 20000"/>
              </a:avLst>
            </a:prstGeom>
            <a:solidFill>
              <a:srgbClr val="A7A7A7"/>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1597" name="Shape 1597"/>
            <p:cNvSpPr/>
            <p:nvPr/>
          </p:nvSpPr>
          <p:spPr>
            <a:xfrm>
              <a:off x="21531" y="31386"/>
              <a:ext cx="162082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Resilient</a:t>
              </a:r>
            </a:p>
          </p:txBody>
        </p:sp>
      </p:grpSp>
    </p:spTree>
  </p:cSld>
  <p:clrMapOvr>
    <a:masterClrMapping/>
  </p:clrMapOvr>
  <p:transition xmlns:p14="http://schemas.microsoft.com/office/powerpoint/2010/main" spd="slow">
    <p:dissolve/>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iterate>
                                    <p:tmAbs val="0"/>
                                  </p:iterate>
                                  <p:childTnLst>
                                    <p:set>
                                      <p:cBhvr>
                                        <p:cTn id="6" fill="hold"/>
                                        <p:tgtEl>
                                          <p:spTgt spid="1593"/>
                                        </p:tgtEl>
                                        <p:attrNameLst>
                                          <p:attrName>style.visibility</p:attrName>
                                        </p:attrNameLst>
                                      </p:cBhvr>
                                      <p:to>
                                        <p:strVal val="visible"/>
                                      </p:to>
                                    </p:set>
                                    <p:animEffect transition="in" filter="fade">
                                      <p:cBhvr>
                                        <p:cTn id="7" dur="500"/>
                                        <p:tgtEl>
                                          <p:spTgt spid="15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2" nodeType="clickEffect">
                                  <p:stCondLst>
                                    <p:cond delay="0"/>
                                  </p:stCondLst>
                                  <p:iterate>
                                    <p:tmAbs val="0"/>
                                  </p:iterate>
                                  <p:childTnLst>
                                    <p:set>
                                      <p:cBhvr>
                                        <p:cTn id="11" fill="hold"/>
                                        <p:tgtEl>
                                          <p:spTgt spid="1594"/>
                                        </p:tgtEl>
                                        <p:attrNameLst>
                                          <p:attrName>style.visibility</p:attrName>
                                        </p:attrNameLst>
                                      </p:cBhvr>
                                      <p:to>
                                        <p:strVal val="visible"/>
                                      </p:to>
                                    </p:set>
                                    <p:animEffect transition="in" filter="fade">
                                      <p:cBhvr>
                                        <p:cTn id="12" dur="500"/>
                                        <p:tgtEl>
                                          <p:spTgt spid="1594"/>
                                        </p:tgtEl>
                                      </p:cBhvr>
                                    </p:animEffect>
                                  </p:childTnLst>
                                </p:cTn>
                              </p:par>
                            </p:childTnLst>
                          </p:cTn>
                        </p:par>
                        <p:par>
                          <p:cTn id="13" fill="hold">
                            <p:stCondLst>
                              <p:cond delay="500"/>
                            </p:stCondLst>
                            <p:childTnLst>
                              <p:par>
                                <p:cTn id="14" presetID="10" presetClass="entr" presetSubtype="0" fill="hold" grpId="3" nodeType="afterEffect">
                                  <p:stCondLst>
                                    <p:cond delay="0"/>
                                  </p:stCondLst>
                                  <p:iterate>
                                    <p:tmAbs val="0"/>
                                  </p:iterate>
                                  <p:childTnLst>
                                    <p:set>
                                      <p:cBhvr>
                                        <p:cTn id="15" fill="hold"/>
                                        <p:tgtEl>
                                          <p:spTgt spid="1595"/>
                                        </p:tgtEl>
                                        <p:attrNameLst>
                                          <p:attrName>style.visibility</p:attrName>
                                        </p:attrNameLst>
                                      </p:cBhvr>
                                      <p:to>
                                        <p:strVal val="visible"/>
                                      </p:to>
                                    </p:set>
                                    <p:animEffect transition="in" filter="fade">
                                      <p:cBhvr>
                                        <p:cTn id="16" dur="500"/>
                                        <p:tgtEl>
                                          <p:spTgt spid="15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3" grpId="1" animBg="1" advAuto="0"/>
      <p:bldP spid="1594" grpId="2" animBg="1" advAuto="0"/>
      <p:bldP spid="1595" grpId="3"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2" name="Shape 162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31</a:t>
            </a:fld>
            <a:endParaRPr sz="800">
              <a:solidFill>
                <a:srgbClr val="808080"/>
              </a:solidFill>
              <a:uFill>
                <a:solidFill>
                  <a:srgbClr val="808080"/>
                </a:solidFill>
              </a:uFill>
            </a:endParaRPr>
          </a:p>
        </p:txBody>
      </p:sp>
      <p:sp>
        <p:nvSpPr>
          <p:cNvPr id="1623" name="Shape 1623"/>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Hystrix Dashboard</a:t>
            </a:r>
          </a:p>
        </p:txBody>
      </p:sp>
      <p:pic>
        <p:nvPicPr>
          <p:cNvPr id="1624" name="pasted-image.png"/>
          <p:cNvPicPr/>
          <p:nvPr/>
        </p:nvPicPr>
        <p:blipFill>
          <a:blip r:embed="rId2">
            <a:extLst/>
          </a:blip>
          <a:srcRect/>
          <a:stretch>
            <a:fillRect/>
          </a:stretch>
        </p:blipFill>
        <p:spPr>
          <a:xfrm>
            <a:off x="2017914" y="1114316"/>
            <a:ext cx="5122673" cy="3289717"/>
          </a:xfrm>
          <a:prstGeom prst="rect">
            <a:avLst/>
          </a:prstGeom>
          <a:ln w="12700">
            <a:miter lim="400000"/>
          </a:ln>
        </p:spPr>
      </p:pic>
      <p:pic>
        <p:nvPicPr>
          <p:cNvPr id="1625" name="pasted-image.pdf"/>
          <p:cNvPicPr/>
          <p:nvPr/>
        </p:nvPicPr>
        <p:blipFill>
          <a:blip r:embed="rId3">
            <a:extLst/>
          </a:blip>
          <a:stretch>
            <a:fillRect/>
          </a:stretch>
        </p:blipFill>
        <p:spPr>
          <a:xfrm>
            <a:off x="7953057" y="277479"/>
            <a:ext cx="774701" cy="647701"/>
          </a:xfrm>
          <a:prstGeom prst="rect">
            <a:avLst/>
          </a:prstGeom>
          <a:ln w="12700">
            <a:miter lim="400000"/>
          </a:ln>
        </p:spPr>
      </p:pic>
    </p:spTree>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7" name="Shape 162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32</a:t>
            </a:fld>
            <a:endParaRPr sz="800">
              <a:solidFill>
                <a:srgbClr val="808080"/>
              </a:solidFill>
              <a:uFill>
                <a:solidFill>
                  <a:srgbClr val="808080"/>
                </a:solidFill>
              </a:uFill>
            </a:endParaRPr>
          </a:p>
        </p:txBody>
      </p:sp>
      <p:sp>
        <p:nvSpPr>
          <p:cNvPr id="1628" name="Shape 1628"/>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A Failing Circuit</a:t>
            </a:r>
          </a:p>
        </p:txBody>
      </p:sp>
      <p:pic>
        <p:nvPicPr>
          <p:cNvPr id="1629" name="pasted-image.png"/>
          <p:cNvPicPr/>
          <p:nvPr/>
        </p:nvPicPr>
        <p:blipFill>
          <a:blip r:embed="rId2" cstate="print">
            <a:extLst>
              <a:ext uri="{28A0092B-C50C-407E-A947-70E740481C1C}">
                <a14:useLocalDpi xmlns:a14="http://schemas.microsoft.com/office/drawing/2010/main"/>
              </a:ext>
            </a:extLst>
          </a:blip>
          <a:srcRect/>
          <a:stretch>
            <a:fillRect/>
          </a:stretch>
        </p:blipFill>
        <p:spPr>
          <a:xfrm>
            <a:off x="1504156" y="1587896"/>
            <a:ext cx="5030556" cy="1967645"/>
          </a:xfrm>
          <a:prstGeom prst="rect">
            <a:avLst/>
          </a:prstGeom>
          <a:ln w="12700">
            <a:miter lim="400000"/>
          </a:ln>
        </p:spPr>
      </p:pic>
      <p:pic>
        <p:nvPicPr>
          <p:cNvPr id="1630" name="pasted-image.pdf"/>
          <p:cNvPicPr/>
          <p:nvPr/>
        </p:nvPicPr>
        <p:blipFill>
          <a:blip r:embed="rId3">
            <a:extLst/>
          </a:blip>
          <a:stretch>
            <a:fillRect/>
          </a:stretch>
        </p:blipFill>
        <p:spPr>
          <a:xfrm>
            <a:off x="7953057" y="277479"/>
            <a:ext cx="774701" cy="647701"/>
          </a:xfrm>
          <a:prstGeom prst="rect">
            <a:avLst/>
          </a:prstGeom>
          <a:ln w="12700">
            <a:miter lim="400000"/>
          </a:ln>
        </p:spPr>
      </p:pic>
    </p:spTree>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2" name="Shape 1632"/>
          <p:cNvSpPr>
            <a:spLocks noGrp="1"/>
          </p:cNvSpPr>
          <p:nvPr>
            <p:ph type="title"/>
          </p:nvPr>
        </p:nvSpPr>
        <p:spPr>
          <a:xfrm>
            <a:off x="366713" y="325438"/>
            <a:ext cx="8410576" cy="554105"/>
          </a:xfrm>
          <a:prstGeom prst="rect">
            <a:avLst/>
          </a:prstGeom>
        </p:spPr>
        <p:txBody>
          <a:bodyPr>
            <a:normAutofit/>
          </a:bodyPr>
          <a:lstStyle>
            <a:lvl1pPr defTabSz="896111">
              <a:defRPr sz="3136"/>
            </a:lvl1pPr>
          </a:lstStyle>
          <a:p>
            <a:pPr lvl="0">
              <a:defRPr sz="1800">
                <a:solidFill>
                  <a:srgbClr val="000000"/>
                </a:solidFill>
                <a:uFillTx/>
              </a:defRPr>
            </a:pPr>
            <a:r>
              <a:rPr sz="3136">
                <a:solidFill>
                  <a:srgbClr val="008881"/>
                </a:solidFill>
                <a:uFill>
                  <a:solidFill>
                    <a:srgbClr val="008881"/>
                  </a:solidFill>
                </a:uFill>
              </a:rPr>
              <a:t>Putting it  all together</a:t>
            </a:r>
          </a:p>
        </p:txBody>
      </p:sp>
      <p:pic>
        <p:nvPicPr>
          <p:cNvPr id="1633" name="image74.png"/>
          <p:cNvPicPr/>
          <p:nvPr/>
        </p:nvPicPr>
        <p:blipFill>
          <a:blip r:embed="rId2">
            <a:extLst/>
          </a:blip>
          <a:stretch>
            <a:fillRect/>
          </a:stretch>
        </p:blipFill>
        <p:spPr>
          <a:xfrm>
            <a:off x="5715000" y="1410461"/>
            <a:ext cx="2819400" cy="1790320"/>
          </a:xfrm>
          <a:prstGeom prst="rect">
            <a:avLst/>
          </a:prstGeom>
          <a:ln w="12700">
            <a:miter lim="400000"/>
          </a:ln>
        </p:spPr>
      </p:pic>
      <p:grpSp>
        <p:nvGrpSpPr>
          <p:cNvPr id="1639" name="Group 1639"/>
          <p:cNvGrpSpPr/>
          <p:nvPr/>
        </p:nvGrpSpPr>
        <p:grpSpPr>
          <a:xfrm>
            <a:off x="413110" y="1810161"/>
            <a:ext cx="1363579" cy="1390620"/>
            <a:chOff x="0" y="0"/>
            <a:chExt cx="1363578" cy="1390619"/>
          </a:xfrm>
        </p:grpSpPr>
        <p:grpSp>
          <p:nvGrpSpPr>
            <p:cNvPr id="1636" name="Group 1636"/>
            <p:cNvGrpSpPr/>
            <p:nvPr/>
          </p:nvGrpSpPr>
          <p:grpSpPr>
            <a:xfrm>
              <a:off x="0" y="13671"/>
              <a:ext cx="1363579" cy="1376948"/>
              <a:chOff x="0" y="0"/>
              <a:chExt cx="1363578" cy="1376947"/>
            </a:xfrm>
          </p:grpSpPr>
          <p:sp>
            <p:nvSpPr>
              <p:cNvPr id="1634" name="Shape 1634"/>
              <p:cNvSpPr/>
              <p:nvPr/>
            </p:nvSpPr>
            <p:spPr>
              <a:xfrm>
                <a:off x="0" y="294105"/>
                <a:ext cx="1363579" cy="1"/>
              </a:xfrm>
              <a:prstGeom prst="line">
                <a:avLst/>
              </a:prstGeom>
              <a:noFill/>
              <a:ln w="25400" cap="flat">
                <a:solidFill>
                  <a:srgbClr val="33928A"/>
                </a:solidFill>
                <a:prstDash val="solid"/>
                <a:round/>
              </a:ln>
              <a:effectLst/>
            </p:spPr>
            <p:txBody>
              <a:bodyPr wrap="square" lIns="0" tIns="0" rIns="0" bIns="0" numCol="1" anchor="t">
                <a:noAutofit/>
              </a:bodyPr>
              <a:lstStyle/>
              <a:p>
                <a:pPr lvl="0" defTabSz="457200">
                  <a:defRPr sz="1200">
                    <a:solidFill>
                      <a:srgbClr val="000000"/>
                    </a:solidFill>
                    <a:uFillTx/>
                  </a:defRPr>
                </a:pPr>
                <a:endParaRPr/>
              </a:p>
            </p:txBody>
          </p:sp>
          <p:sp>
            <p:nvSpPr>
              <p:cNvPr id="1635" name="Shape 1635"/>
              <p:cNvSpPr/>
              <p:nvPr/>
            </p:nvSpPr>
            <p:spPr>
              <a:xfrm>
                <a:off x="0" y="-1"/>
                <a:ext cx="1363579" cy="1376949"/>
              </a:xfrm>
              <a:prstGeom prst="rect">
                <a:avLst/>
              </a:prstGeom>
              <a:noFill/>
              <a:ln w="25400" cap="flat">
                <a:solidFill>
                  <a:srgbClr val="33928A"/>
                </a:solidFill>
                <a:prstDash val="solid"/>
                <a:round/>
                <a:headEnd type="triangle" w="med" len="med"/>
              </a:ln>
              <a:effectLst/>
            </p:spPr>
            <p:txBody>
              <a:bodyPr wrap="square" lIns="0" tIns="0" rIns="0" bIns="0" numCol="1" anchor="ctr">
                <a:noAutofit/>
              </a:bodyPr>
              <a:lstStyle/>
              <a:p>
                <a:pPr lvl="0" algn="ctr" defTabSz="457200">
                  <a:defRPr sz="1200">
                    <a:solidFill>
                      <a:srgbClr val="000000"/>
                    </a:solidFill>
                    <a:uFillTx/>
                  </a:defRPr>
                </a:pPr>
                <a:endParaRPr/>
              </a:p>
            </p:txBody>
          </p:sp>
        </p:grpSp>
        <p:pic>
          <p:nvPicPr>
            <p:cNvPr id="1637" name="image72.png" descr="turbine.png"/>
            <p:cNvPicPr/>
            <p:nvPr/>
          </p:nvPicPr>
          <p:blipFill>
            <a:blip r:embed="rId3">
              <a:extLst/>
            </a:blip>
            <a:stretch>
              <a:fillRect/>
            </a:stretch>
          </p:blipFill>
          <p:spPr>
            <a:xfrm>
              <a:off x="356403" y="392664"/>
              <a:ext cx="631437" cy="947155"/>
            </a:xfrm>
            <a:prstGeom prst="rect">
              <a:avLst/>
            </a:prstGeom>
            <a:ln w="12700" cap="flat">
              <a:noFill/>
              <a:miter lim="400000"/>
            </a:ln>
            <a:effectLst/>
          </p:spPr>
        </p:pic>
        <p:sp>
          <p:nvSpPr>
            <p:cNvPr id="1638" name="Shape 1638"/>
            <p:cNvSpPr/>
            <p:nvPr/>
          </p:nvSpPr>
          <p:spPr>
            <a:xfrm>
              <a:off x="263866" y="-1"/>
              <a:ext cx="742847" cy="2888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400" b="1">
                  <a:solidFill>
                    <a:srgbClr val="33928A"/>
                  </a:solidFill>
                  <a:latin typeface="Arial"/>
                  <a:ea typeface="Arial"/>
                  <a:cs typeface="Arial"/>
                  <a:sym typeface="Arial"/>
                </a:defRPr>
              </a:lvl1pPr>
            </a:lstStyle>
            <a:p>
              <a:pPr lvl="0">
                <a:defRPr sz="1800" b="0">
                  <a:solidFill>
                    <a:srgbClr val="000000"/>
                  </a:solidFill>
                  <a:uFillTx/>
                </a:defRPr>
              </a:pPr>
              <a:r>
                <a:rPr sz="1400" b="1">
                  <a:solidFill>
                    <a:srgbClr val="33928A"/>
                  </a:solidFill>
                  <a:uFill>
                    <a:solidFill>
                      <a:srgbClr val="4D4D4D"/>
                    </a:solidFill>
                  </a:uFill>
                </a:rPr>
                <a:t>Turbine</a:t>
              </a:r>
            </a:p>
          </p:txBody>
        </p:sp>
      </p:grpSp>
      <p:grpSp>
        <p:nvGrpSpPr>
          <p:cNvPr id="1645" name="Group 1645"/>
          <p:cNvGrpSpPr/>
          <p:nvPr/>
        </p:nvGrpSpPr>
        <p:grpSpPr>
          <a:xfrm>
            <a:off x="3191710" y="1822862"/>
            <a:ext cx="1363580" cy="1376948"/>
            <a:chOff x="0" y="0"/>
            <a:chExt cx="1363578" cy="1376947"/>
          </a:xfrm>
        </p:grpSpPr>
        <p:grpSp>
          <p:nvGrpSpPr>
            <p:cNvPr id="1642" name="Group 1642"/>
            <p:cNvGrpSpPr/>
            <p:nvPr/>
          </p:nvGrpSpPr>
          <p:grpSpPr>
            <a:xfrm>
              <a:off x="0" y="-1"/>
              <a:ext cx="1363579" cy="1376948"/>
              <a:chOff x="0" y="0"/>
              <a:chExt cx="1363578" cy="1376947"/>
            </a:xfrm>
          </p:grpSpPr>
          <p:sp>
            <p:nvSpPr>
              <p:cNvPr id="1640" name="Shape 1640"/>
              <p:cNvSpPr/>
              <p:nvPr/>
            </p:nvSpPr>
            <p:spPr>
              <a:xfrm>
                <a:off x="0" y="294105"/>
                <a:ext cx="1363579" cy="1"/>
              </a:xfrm>
              <a:prstGeom prst="line">
                <a:avLst/>
              </a:prstGeom>
              <a:noFill/>
              <a:ln w="25400" cap="flat">
                <a:solidFill>
                  <a:srgbClr val="33928A"/>
                </a:solidFill>
                <a:prstDash val="solid"/>
                <a:round/>
              </a:ln>
              <a:effectLst/>
            </p:spPr>
            <p:txBody>
              <a:bodyPr wrap="square" lIns="0" tIns="0" rIns="0" bIns="0" numCol="1" anchor="t">
                <a:noAutofit/>
              </a:bodyPr>
              <a:lstStyle/>
              <a:p>
                <a:pPr lvl="0" defTabSz="457200">
                  <a:defRPr sz="1200">
                    <a:solidFill>
                      <a:srgbClr val="000000"/>
                    </a:solidFill>
                    <a:uFillTx/>
                  </a:defRPr>
                </a:pPr>
                <a:endParaRPr/>
              </a:p>
            </p:txBody>
          </p:sp>
          <p:sp>
            <p:nvSpPr>
              <p:cNvPr id="1641" name="Shape 1641"/>
              <p:cNvSpPr/>
              <p:nvPr/>
            </p:nvSpPr>
            <p:spPr>
              <a:xfrm>
                <a:off x="0" y="-1"/>
                <a:ext cx="1363579" cy="1376949"/>
              </a:xfrm>
              <a:prstGeom prst="rect">
                <a:avLst/>
              </a:prstGeom>
              <a:noFill/>
              <a:ln w="25400" cap="flat">
                <a:solidFill>
                  <a:srgbClr val="33928A"/>
                </a:solidFill>
                <a:prstDash val="solid"/>
                <a:round/>
                <a:headEnd type="triangle" w="med" len="med"/>
              </a:ln>
              <a:effectLst/>
            </p:spPr>
            <p:txBody>
              <a:bodyPr wrap="square" lIns="0" tIns="0" rIns="0" bIns="0" numCol="1" anchor="ctr">
                <a:noAutofit/>
              </a:bodyPr>
              <a:lstStyle/>
              <a:p>
                <a:pPr lvl="0" algn="ctr" defTabSz="457200">
                  <a:defRPr sz="1200">
                    <a:solidFill>
                      <a:srgbClr val="000000"/>
                    </a:solidFill>
                    <a:uFillTx/>
                  </a:defRPr>
                </a:pPr>
                <a:endParaRPr/>
              </a:p>
            </p:txBody>
          </p:sp>
        </p:grpSp>
        <p:sp>
          <p:nvSpPr>
            <p:cNvPr id="1643" name="Shape 1643"/>
            <p:cNvSpPr/>
            <p:nvPr/>
          </p:nvSpPr>
          <p:spPr>
            <a:xfrm>
              <a:off x="138563" y="12264"/>
              <a:ext cx="1032814" cy="2888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400" b="1">
                  <a:solidFill>
                    <a:srgbClr val="33928A"/>
                  </a:solidFill>
                  <a:latin typeface="Arial"/>
                  <a:ea typeface="Arial"/>
                  <a:cs typeface="Arial"/>
                  <a:sym typeface="Arial"/>
                </a:defRPr>
              </a:lvl1pPr>
            </a:lstStyle>
            <a:p>
              <a:pPr lvl="0">
                <a:defRPr sz="1800" b="0">
                  <a:solidFill>
                    <a:srgbClr val="000000"/>
                  </a:solidFill>
                  <a:uFillTx/>
                </a:defRPr>
              </a:pPr>
              <a:r>
                <a:rPr sz="1400" b="1">
                  <a:solidFill>
                    <a:srgbClr val="33928A"/>
                  </a:solidFill>
                  <a:uFill>
                    <a:solidFill>
                      <a:srgbClr val="4D4D4D"/>
                    </a:solidFill>
                  </a:uFill>
                </a:rPr>
                <a:t>Dashboard</a:t>
              </a:r>
            </a:p>
          </p:txBody>
        </p:sp>
        <p:pic>
          <p:nvPicPr>
            <p:cNvPr id="1644" name="image71.png" descr="hystrix.png"/>
            <p:cNvPicPr/>
            <p:nvPr/>
          </p:nvPicPr>
          <p:blipFill>
            <a:blip r:embed="rId4">
              <a:extLst/>
            </a:blip>
            <a:stretch>
              <a:fillRect/>
            </a:stretch>
          </p:blipFill>
          <p:spPr>
            <a:xfrm>
              <a:off x="348915" y="337708"/>
              <a:ext cx="678768" cy="1018150"/>
            </a:xfrm>
            <a:prstGeom prst="rect">
              <a:avLst/>
            </a:prstGeom>
            <a:ln w="12700" cap="flat">
              <a:noFill/>
              <a:miter lim="400000"/>
            </a:ln>
            <a:effectLst/>
          </p:spPr>
        </p:pic>
      </p:grpSp>
      <p:sp>
        <p:nvSpPr>
          <p:cNvPr id="1649" name="Shape 1649"/>
          <p:cNvSpPr/>
          <p:nvPr/>
        </p:nvSpPr>
        <p:spPr>
          <a:xfrm>
            <a:off x="1789430" y="2504440"/>
            <a:ext cx="1389381" cy="63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25400">
            <a:solidFill>
              <a:srgbClr val="33928A"/>
            </a:solidFill>
            <a:round/>
            <a:tailEnd type="triangle"/>
          </a:ln>
        </p:spPr>
        <p:txBody>
          <a:bodyPr/>
          <a:lstStyle/>
          <a:p>
            <a:pPr lvl="0"/>
            <a:endParaRPr/>
          </a:p>
        </p:txBody>
      </p:sp>
      <p:sp>
        <p:nvSpPr>
          <p:cNvPr id="1647" name="Shape 1647"/>
          <p:cNvSpPr/>
          <p:nvPr/>
        </p:nvSpPr>
        <p:spPr>
          <a:xfrm>
            <a:off x="2197100" y="2202825"/>
            <a:ext cx="527703" cy="2642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200">
                <a:latin typeface="Arial"/>
                <a:ea typeface="Arial"/>
                <a:cs typeface="Arial"/>
                <a:sym typeface="Arial"/>
              </a:defRPr>
            </a:lvl1pPr>
          </a:lstStyle>
          <a:p>
            <a:pPr lvl="0">
              <a:defRPr sz="1800">
                <a:solidFill>
                  <a:srgbClr val="000000"/>
                </a:solidFill>
                <a:uFillTx/>
              </a:defRPr>
            </a:pPr>
            <a:r>
              <a:rPr sz="1200">
                <a:solidFill>
                  <a:srgbClr val="4D4D4D"/>
                </a:solidFill>
                <a:uFill>
                  <a:solidFill>
                    <a:srgbClr val="4D4D4D"/>
                  </a:solidFill>
                </a:uFill>
              </a:rPr>
              <a:t>Feeds</a:t>
            </a:r>
          </a:p>
        </p:txBody>
      </p:sp>
      <p:sp>
        <p:nvSpPr>
          <p:cNvPr id="1648" name="Shape 1648"/>
          <p:cNvSpPr/>
          <p:nvPr/>
        </p:nvSpPr>
        <p:spPr>
          <a:xfrm>
            <a:off x="4555289" y="2511337"/>
            <a:ext cx="1261312" cy="971"/>
          </a:xfrm>
          <a:prstGeom prst="line">
            <a:avLst/>
          </a:prstGeom>
          <a:ln w="25400">
            <a:solidFill>
              <a:srgbClr val="33928A"/>
            </a:solidFill>
            <a:round/>
            <a:tailEnd type="triangle"/>
          </a:ln>
        </p:spPr>
        <p:txBody>
          <a:bodyPr lIns="0" tIns="0" rIns="0" bIns="0"/>
          <a:lstStyle/>
          <a:p>
            <a:pPr lvl="0" defTabSz="457200">
              <a:defRPr sz="1200">
                <a:solidFill>
                  <a:srgbClr val="000000"/>
                </a:solidFill>
                <a:uFillTx/>
              </a:defRPr>
            </a:pPr>
            <a:endParaRPr/>
          </a:p>
        </p:txBody>
      </p:sp>
    </p:spTree>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1" name="Shape 1651"/>
          <p:cNvSpPr>
            <a:spLocks noGrp="1"/>
          </p:cNvSpPr>
          <p:nvPr>
            <p:ph type="title"/>
          </p:nvPr>
        </p:nvSpPr>
        <p:spPr>
          <a:xfrm>
            <a:off x="366713" y="122230"/>
            <a:ext cx="8410576" cy="460376"/>
          </a:xfrm>
          <a:prstGeom prst="rect">
            <a:avLst/>
          </a:prstGeom>
        </p:spPr>
        <p:txBody>
          <a:bodyPr>
            <a:normAutofit/>
          </a:bodyPr>
          <a:lstStyle/>
          <a:p>
            <a:pPr lvl="0">
              <a:defRPr sz="1800">
                <a:solidFill>
                  <a:srgbClr val="000000"/>
                </a:solidFill>
              </a:defRPr>
            </a:pPr>
            <a:r>
              <a:rPr sz="3200">
                <a:solidFill>
                  <a:srgbClr val="008881"/>
                </a:solidFill>
              </a:rPr>
              <a:t>Spring Cloud Services Suite</a:t>
            </a:r>
          </a:p>
        </p:txBody>
      </p:sp>
      <p:sp>
        <p:nvSpPr>
          <p:cNvPr id="1652" name="Shape 1652"/>
          <p:cNvSpPr/>
          <p:nvPr/>
        </p:nvSpPr>
        <p:spPr>
          <a:xfrm>
            <a:off x="3318813" y="1966723"/>
            <a:ext cx="1993975" cy="33273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sz="1400" b="1">
                <a:latin typeface="Avenir Next"/>
                <a:ea typeface="Avenir Next"/>
                <a:cs typeface="Avenir Next"/>
                <a:sym typeface="Avenir Next"/>
              </a:defRPr>
            </a:lvl1pPr>
          </a:lstStyle>
          <a:p>
            <a:pPr lvl="0">
              <a:defRPr sz="1800" b="0">
                <a:solidFill>
                  <a:srgbClr val="000000"/>
                </a:solidFill>
                <a:uFillTx/>
              </a:defRPr>
            </a:pPr>
            <a:r>
              <a:rPr sz="1400" b="1">
                <a:solidFill>
                  <a:srgbClr val="4D4D4D"/>
                </a:solidFill>
                <a:uFill>
                  <a:solidFill>
                    <a:srgbClr val="4D4D4D"/>
                  </a:solidFill>
                </a:uFill>
              </a:rPr>
              <a:t>Spring Cloud Services</a:t>
            </a:r>
          </a:p>
        </p:txBody>
      </p:sp>
      <p:grpSp>
        <p:nvGrpSpPr>
          <p:cNvPr id="1655" name="Group 1655"/>
          <p:cNvGrpSpPr/>
          <p:nvPr/>
        </p:nvGrpSpPr>
        <p:grpSpPr>
          <a:xfrm>
            <a:off x="1371599" y="2550005"/>
            <a:ext cx="1270003" cy="1498049"/>
            <a:chOff x="0" y="0"/>
            <a:chExt cx="1270002" cy="1498047"/>
          </a:xfrm>
        </p:grpSpPr>
        <p:pic>
          <p:nvPicPr>
            <p:cNvPr id="1653" name="pasted-image.png"/>
            <p:cNvPicPr/>
            <p:nvPr/>
          </p:nvPicPr>
          <p:blipFill>
            <a:blip r:embed="rId3">
              <a:extLst/>
            </a:blip>
            <a:stretch>
              <a:fillRect/>
            </a:stretch>
          </p:blipFill>
          <p:spPr>
            <a:xfrm>
              <a:off x="0" y="0"/>
              <a:ext cx="1270003" cy="1270002"/>
            </a:xfrm>
            <a:prstGeom prst="rect">
              <a:avLst/>
            </a:prstGeom>
            <a:ln w="12700" cap="flat">
              <a:noFill/>
              <a:miter lim="400000"/>
            </a:ln>
            <a:effectLst/>
          </p:spPr>
        </p:pic>
        <p:sp>
          <p:nvSpPr>
            <p:cNvPr id="1654" name="Shape 1654"/>
            <p:cNvSpPr/>
            <p:nvPr/>
          </p:nvSpPr>
          <p:spPr>
            <a:xfrm>
              <a:off x="38176" y="1256747"/>
              <a:ext cx="1193648" cy="241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ctr">
                <a:defRPr sz="1400" b="1">
                  <a:latin typeface="Avenir Next"/>
                  <a:ea typeface="Avenir Next"/>
                  <a:cs typeface="Avenir Next"/>
                  <a:sym typeface="Avenir Next"/>
                </a:defRPr>
              </a:lvl1pPr>
            </a:lstStyle>
            <a:p>
              <a:pPr lvl="0">
                <a:defRPr sz="1800" b="0">
                  <a:solidFill>
                    <a:srgbClr val="000000"/>
                  </a:solidFill>
                  <a:uFillTx/>
                </a:defRPr>
              </a:pPr>
              <a:r>
                <a:rPr sz="1400" b="1">
                  <a:solidFill>
                    <a:srgbClr val="4D4D4D"/>
                  </a:solidFill>
                  <a:uFill>
                    <a:solidFill>
                      <a:srgbClr val="4D4D4D"/>
                    </a:solidFill>
                  </a:uFill>
                </a:rPr>
                <a:t>Config Server</a:t>
              </a:r>
            </a:p>
          </p:txBody>
        </p:sp>
      </p:grpSp>
      <p:grpSp>
        <p:nvGrpSpPr>
          <p:cNvPr id="1658" name="Group 1658"/>
          <p:cNvGrpSpPr/>
          <p:nvPr/>
        </p:nvGrpSpPr>
        <p:grpSpPr>
          <a:xfrm>
            <a:off x="3615756" y="2550005"/>
            <a:ext cx="1400074" cy="1511302"/>
            <a:chOff x="0" y="0"/>
            <a:chExt cx="1400073" cy="1511300"/>
          </a:xfrm>
        </p:grpSpPr>
        <p:pic>
          <p:nvPicPr>
            <p:cNvPr id="1656" name="pasted-image.png"/>
            <p:cNvPicPr/>
            <p:nvPr/>
          </p:nvPicPr>
          <p:blipFill>
            <a:blip r:embed="rId4">
              <a:extLst/>
            </a:blip>
            <a:stretch>
              <a:fillRect/>
            </a:stretch>
          </p:blipFill>
          <p:spPr>
            <a:xfrm>
              <a:off x="65036" y="0"/>
              <a:ext cx="1270003" cy="1270001"/>
            </a:xfrm>
            <a:prstGeom prst="rect">
              <a:avLst/>
            </a:prstGeom>
            <a:ln w="12700" cap="flat">
              <a:noFill/>
              <a:miter lim="400000"/>
            </a:ln>
            <a:effectLst/>
          </p:spPr>
        </p:pic>
        <p:sp>
          <p:nvSpPr>
            <p:cNvPr id="1657" name="Shape 1657"/>
            <p:cNvSpPr/>
            <p:nvPr/>
          </p:nvSpPr>
          <p:spPr>
            <a:xfrm>
              <a:off x="-1" y="1270000"/>
              <a:ext cx="1400075" cy="241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ctr">
                <a:defRPr sz="1400" b="1">
                  <a:latin typeface="Avenir Next"/>
                  <a:ea typeface="Avenir Next"/>
                  <a:cs typeface="Avenir Next"/>
                  <a:sym typeface="Avenir Next"/>
                </a:defRPr>
              </a:lvl1pPr>
            </a:lstStyle>
            <a:p>
              <a:pPr lvl="0">
                <a:defRPr sz="1800" b="0">
                  <a:solidFill>
                    <a:srgbClr val="000000"/>
                  </a:solidFill>
                  <a:uFillTx/>
                </a:defRPr>
              </a:pPr>
              <a:r>
                <a:rPr sz="1400" b="1">
                  <a:solidFill>
                    <a:srgbClr val="4D4D4D"/>
                  </a:solidFill>
                  <a:uFill>
                    <a:solidFill>
                      <a:srgbClr val="4D4D4D"/>
                    </a:solidFill>
                  </a:uFill>
                </a:rPr>
                <a:t>Service Registry</a:t>
              </a:r>
            </a:p>
          </p:txBody>
        </p:sp>
      </p:grpSp>
      <p:grpSp>
        <p:nvGrpSpPr>
          <p:cNvPr id="1661" name="Group 1661"/>
          <p:cNvGrpSpPr/>
          <p:nvPr/>
        </p:nvGrpSpPr>
        <p:grpSpPr>
          <a:xfrm>
            <a:off x="5936509" y="2536752"/>
            <a:ext cx="1376960" cy="1752602"/>
            <a:chOff x="0" y="0"/>
            <a:chExt cx="1376959" cy="1752600"/>
          </a:xfrm>
        </p:grpSpPr>
        <p:pic>
          <p:nvPicPr>
            <p:cNvPr id="1659" name="pasted-image.png"/>
            <p:cNvPicPr/>
            <p:nvPr/>
          </p:nvPicPr>
          <p:blipFill>
            <a:blip r:embed="rId5">
              <a:extLst/>
            </a:blip>
            <a:stretch>
              <a:fillRect/>
            </a:stretch>
          </p:blipFill>
          <p:spPr>
            <a:xfrm>
              <a:off x="53477" y="0"/>
              <a:ext cx="1270003" cy="1270001"/>
            </a:xfrm>
            <a:prstGeom prst="rect">
              <a:avLst/>
            </a:prstGeom>
            <a:ln w="12700" cap="flat">
              <a:noFill/>
              <a:miter lim="400000"/>
            </a:ln>
            <a:effectLst/>
          </p:spPr>
        </p:pic>
        <p:sp>
          <p:nvSpPr>
            <p:cNvPr id="1660" name="Shape 1660"/>
            <p:cNvSpPr/>
            <p:nvPr/>
          </p:nvSpPr>
          <p:spPr>
            <a:xfrm>
              <a:off x="0" y="1270000"/>
              <a:ext cx="1376960"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1400" b="1">
                  <a:solidFill>
                    <a:srgbClr val="4D4D4D"/>
                  </a:solidFill>
                  <a:uFill>
                    <a:solidFill>
                      <a:srgbClr val="4D4D4D"/>
                    </a:solidFill>
                  </a:uFill>
                  <a:latin typeface="Avenir Next"/>
                  <a:ea typeface="Avenir Next"/>
                  <a:cs typeface="Avenir Next"/>
                  <a:sym typeface="Avenir Next"/>
                </a:rPr>
                <a:t>Circuit Breaker </a:t>
              </a:r>
              <a:endParaRPr sz="1400" b="1">
                <a:uFill>
                  <a:solidFill>
                    <a:srgbClr val="4D4D4D"/>
                  </a:solidFill>
                </a:uFill>
                <a:latin typeface="Avenir Next"/>
                <a:ea typeface="Avenir Next"/>
                <a:cs typeface="Avenir Next"/>
                <a:sym typeface="Avenir Next"/>
              </a:endParaRPr>
            </a:p>
            <a:p>
              <a:pPr lvl="0" algn="ctr">
                <a:defRPr>
                  <a:solidFill>
                    <a:srgbClr val="000000"/>
                  </a:solidFill>
                  <a:uFillTx/>
                </a:defRPr>
              </a:pPr>
              <a:r>
                <a:rPr sz="1400" b="1">
                  <a:solidFill>
                    <a:srgbClr val="4D4D4D"/>
                  </a:solidFill>
                  <a:uFill>
                    <a:solidFill>
                      <a:srgbClr val="4D4D4D"/>
                    </a:solidFill>
                  </a:uFill>
                  <a:latin typeface="Avenir Next"/>
                  <a:ea typeface="Avenir Next"/>
                  <a:cs typeface="Avenir Next"/>
                  <a:sym typeface="Avenir Next"/>
                </a:rPr>
                <a:t>Dashboard</a:t>
              </a:r>
            </a:p>
          </p:txBody>
        </p:sp>
      </p:grpSp>
      <p:pic>
        <p:nvPicPr>
          <p:cNvPr id="1662" name="image27.png"/>
          <p:cNvPicPr/>
          <p:nvPr/>
        </p:nvPicPr>
        <p:blipFill>
          <a:blip r:embed="rId6">
            <a:extLst/>
          </a:blip>
          <a:stretch>
            <a:fillRect/>
          </a:stretch>
        </p:blipFill>
        <p:spPr>
          <a:xfrm>
            <a:off x="3691466" y="694266"/>
            <a:ext cx="1236134" cy="1236133"/>
          </a:xfrm>
          <a:prstGeom prst="rect">
            <a:avLst/>
          </a:prstGeom>
          <a:ln w="12700">
            <a:miter lim="400000"/>
          </a:ln>
        </p:spPr>
      </p:pic>
    </p:spTree>
  </p:cSld>
  <p:clrMapOvr>
    <a:masterClrMapping/>
  </p:clrMapOvr>
  <p:transition xmlns:p14="http://schemas.microsoft.com/office/powerpoint/2010/main" spd="med">
    <p:push/>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6" name="Shape 1666"/>
          <p:cNvSpPr>
            <a:spLocks noGrp="1"/>
          </p:cNvSpPr>
          <p:nvPr>
            <p:ph type="title"/>
          </p:nvPr>
        </p:nvSpPr>
        <p:spPr>
          <a:xfrm>
            <a:off x="366713" y="147630"/>
            <a:ext cx="8410576" cy="460376"/>
          </a:xfrm>
          <a:prstGeom prst="rect">
            <a:avLst/>
          </a:prstGeom>
        </p:spPr>
        <p:txBody>
          <a:bodyPr>
            <a:normAutofit/>
          </a:bodyPr>
          <a:lstStyle/>
          <a:p>
            <a:pPr lvl="0">
              <a:defRPr sz="1800">
                <a:solidFill>
                  <a:srgbClr val="000000"/>
                </a:solidFill>
              </a:defRPr>
            </a:pPr>
            <a:r>
              <a:rPr sz="3200">
                <a:solidFill>
                  <a:srgbClr val="008881"/>
                </a:solidFill>
              </a:rPr>
              <a:t>It takes a platform…</a:t>
            </a:r>
          </a:p>
        </p:txBody>
      </p:sp>
      <p:sp>
        <p:nvSpPr>
          <p:cNvPr id="1667" name="Shape 1667"/>
          <p:cNvSpPr/>
          <p:nvPr/>
        </p:nvSpPr>
        <p:spPr>
          <a:xfrm>
            <a:off x="1491077" y="2702474"/>
            <a:ext cx="6161846" cy="1737446"/>
          </a:xfrm>
          <a:prstGeom prst="roundRect">
            <a:avLst>
              <a:gd name="adj" fmla="val 13081"/>
            </a:avLst>
          </a:prstGeom>
          <a:solidFill>
            <a:srgbClr val="DDDDDD"/>
          </a:solidFill>
          <a:ln w="12700">
            <a:miter lim="400000"/>
          </a:ln>
        </p:spPr>
        <p:txBody>
          <a:bodyPr lIns="45719" rIns="45719" anchor="ctr"/>
          <a:lstStyle/>
          <a:p>
            <a:pPr lvl="0" algn="ctr" defTabSz="584200">
              <a:defRPr>
                <a:solidFill>
                  <a:srgbClr val="FFFFFF"/>
                </a:solidFill>
                <a:uFillTx/>
                <a:latin typeface="Avenir Next"/>
                <a:ea typeface="Avenir Next"/>
                <a:cs typeface="Avenir Next"/>
                <a:sym typeface="Avenir Next"/>
              </a:defRPr>
            </a:pPr>
            <a:endParaRPr/>
          </a:p>
        </p:txBody>
      </p:sp>
      <p:sp>
        <p:nvSpPr>
          <p:cNvPr id="1668" name="Shape 1668"/>
          <p:cNvSpPr/>
          <p:nvPr/>
        </p:nvSpPr>
        <p:spPr>
          <a:xfrm>
            <a:off x="2283023" y="3615801"/>
            <a:ext cx="1576325" cy="3175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a:latin typeface="Avenir Next Medium"/>
                <a:ea typeface="Avenir Next Medium"/>
                <a:cs typeface="Avenir Next Medium"/>
                <a:sym typeface="Avenir Next Medium"/>
              </a:defRPr>
            </a:lvl1pPr>
          </a:lstStyle>
          <a:p>
            <a:pPr lvl="0">
              <a:defRPr>
                <a:solidFill>
                  <a:srgbClr val="000000"/>
                </a:solidFill>
                <a:uFillTx/>
              </a:defRPr>
            </a:pPr>
            <a:r>
              <a:rPr>
                <a:solidFill>
                  <a:srgbClr val="4D4D4D"/>
                </a:solidFill>
                <a:uFill>
                  <a:solidFill>
                    <a:srgbClr val="4D4D4D"/>
                  </a:solidFill>
                </a:uFill>
              </a:rPr>
              <a:t>Cloud Foundry</a:t>
            </a:r>
          </a:p>
        </p:txBody>
      </p:sp>
      <p:pic>
        <p:nvPicPr>
          <p:cNvPr id="1669" name="image58.png"/>
          <p:cNvPicPr/>
          <p:nvPr/>
        </p:nvPicPr>
        <p:blipFill>
          <a:blip r:embed="rId2">
            <a:extLst/>
          </a:blip>
          <a:stretch>
            <a:fillRect/>
          </a:stretch>
        </p:blipFill>
        <p:spPr>
          <a:xfrm>
            <a:off x="2540947" y="2689774"/>
            <a:ext cx="1060478" cy="1060478"/>
          </a:xfrm>
          <a:prstGeom prst="rect">
            <a:avLst/>
          </a:prstGeom>
          <a:ln w="12700">
            <a:miter lim="400000"/>
          </a:ln>
        </p:spPr>
      </p:pic>
      <p:sp>
        <p:nvSpPr>
          <p:cNvPr id="1670" name="Shape 1670"/>
          <p:cNvSpPr/>
          <p:nvPr/>
        </p:nvSpPr>
        <p:spPr>
          <a:xfrm>
            <a:off x="5341367" y="3675069"/>
            <a:ext cx="1466788" cy="635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gn="ctr">
              <a:defRPr>
                <a:solidFill>
                  <a:srgbClr val="000000"/>
                </a:solidFill>
                <a:uFillTx/>
              </a:defRPr>
            </a:pPr>
            <a:r>
              <a:rPr>
                <a:solidFill>
                  <a:srgbClr val="4D4D4D"/>
                </a:solidFill>
                <a:uFill>
                  <a:solidFill>
                    <a:srgbClr val="4D4D4D"/>
                  </a:solidFill>
                </a:uFill>
                <a:latin typeface="Avenir Next Medium"/>
                <a:ea typeface="Avenir Next Medium"/>
                <a:cs typeface="Avenir Next Medium"/>
                <a:sym typeface="Avenir Next Medium"/>
              </a:rPr>
              <a:t>Spring Cloud</a:t>
            </a:r>
            <a:endParaRPr>
              <a:latin typeface="Arial"/>
              <a:ea typeface="Arial"/>
              <a:cs typeface="Arial"/>
              <a:sym typeface="Arial"/>
            </a:endParaRPr>
          </a:p>
          <a:p>
            <a:pPr lvl="0" algn="ctr">
              <a:defRPr>
                <a:solidFill>
                  <a:srgbClr val="000000"/>
                </a:solidFill>
                <a:uFillTx/>
              </a:defRPr>
            </a:pPr>
            <a:r>
              <a:rPr>
                <a:solidFill>
                  <a:srgbClr val="4D4D4D"/>
                </a:solidFill>
                <a:uFill>
                  <a:solidFill>
                    <a:srgbClr val="4D4D4D"/>
                  </a:solidFill>
                </a:uFill>
                <a:latin typeface="Avenir Next Medium"/>
                <a:ea typeface="Avenir Next Medium"/>
                <a:cs typeface="Avenir Next Medium"/>
                <a:sym typeface="Avenir Next Medium"/>
              </a:rPr>
              <a:t>Services</a:t>
            </a:r>
          </a:p>
        </p:txBody>
      </p:sp>
      <p:sp>
        <p:nvSpPr>
          <p:cNvPr id="1671" name="Shape 1671"/>
          <p:cNvSpPr/>
          <p:nvPr/>
        </p:nvSpPr>
        <p:spPr>
          <a:xfrm>
            <a:off x="3312821" y="2617858"/>
            <a:ext cx="597832" cy="378820"/>
          </a:xfrm>
          <a:prstGeom prst="line">
            <a:avLst/>
          </a:prstGeom>
          <a:ln w="25400">
            <a:solidFill>
              <a:srgbClr val="62AA37"/>
            </a:solidFill>
            <a:round/>
          </a:ln>
        </p:spPr>
        <p:txBody>
          <a:bodyPr lIns="0" tIns="0" rIns="0" bIns="0"/>
          <a:lstStyle/>
          <a:p>
            <a:pPr lvl="0" defTabSz="457200">
              <a:defRPr sz="1200">
                <a:solidFill>
                  <a:srgbClr val="000000"/>
                </a:solidFill>
                <a:uFillTx/>
              </a:defRPr>
            </a:pPr>
            <a:endParaRPr/>
          </a:p>
        </p:txBody>
      </p:sp>
      <p:sp>
        <p:nvSpPr>
          <p:cNvPr id="1672" name="Shape 1672"/>
          <p:cNvSpPr/>
          <p:nvPr/>
        </p:nvSpPr>
        <p:spPr>
          <a:xfrm flipH="1">
            <a:off x="4177308" y="2155047"/>
            <a:ext cx="188485" cy="674484"/>
          </a:xfrm>
          <a:prstGeom prst="line">
            <a:avLst/>
          </a:prstGeom>
          <a:ln w="25400">
            <a:solidFill>
              <a:srgbClr val="62AA37"/>
            </a:solidFill>
            <a:round/>
          </a:ln>
        </p:spPr>
        <p:txBody>
          <a:bodyPr lIns="0" tIns="0" rIns="0" bIns="0"/>
          <a:lstStyle/>
          <a:p>
            <a:pPr lvl="0" defTabSz="457200">
              <a:defRPr sz="1200">
                <a:solidFill>
                  <a:srgbClr val="000000"/>
                </a:solidFill>
                <a:uFillTx/>
              </a:defRPr>
            </a:pPr>
            <a:endParaRPr/>
          </a:p>
        </p:txBody>
      </p:sp>
      <p:sp>
        <p:nvSpPr>
          <p:cNvPr id="1673" name="Shape 1673"/>
          <p:cNvSpPr/>
          <p:nvPr/>
        </p:nvSpPr>
        <p:spPr>
          <a:xfrm>
            <a:off x="4582621" y="1982241"/>
            <a:ext cx="515459" cy="561898"/>
          </a:xfrm>
          <a:prstGeom prst="line">
            <a:avLst/>
          </a:prstGeom>
          <a:ln w="25400">
            <a:solidFill>
              <a:srgbClr val="62AA37"/>
            </a:solidFill>
            <a:round/>
          </a:ln>
        </p:spPr>
        <p:txBody>
          <a:bodyPr lIns="0" tIns="0" rIns="0" bIns="0"/>
          <a:lstStyle/>
          <a:p>
            <a:pPr lvl="0" defTabSz="457200">
              <a:defRPr sz="1200">
                <a:solidFill>
                  <a:srgbClr val="000000"/>
                </a:solidFill>
                <a:uFillTx/>
              </a:defRPr>
            </a:pPr>
            <a:endParaRPr/>
          </a:p>
        </p:txBody>
      </p:sp>
      <p:sp>
        <p:nvSpPr>
          <p:cNvPr id="1674" name="Shape 1674"/>
          <p:cNvSpPr/>
          <p:nvPr/>
        </p:nvSpPr>
        <p:spPr>
          <a:xfrm flipV="1">
            <a:off x="4578598" y="1503329"/>
            <a:ext cx="1207102" cy="231936"/>
          </a:xfrm>
          <a:prstGeom prst="line">
            <a:avLst/>
          </a:prstGeom>
          <a:ln w="25400">
            <a:solidFill>
              <a:srgbClr val="62AA37"/>
            </a:solidFill>
            <a:round/>
          </a:ln>
        </p:spPr>
        <p:txBody>
          <a:bodyPr lIns="0" tIns="0" rIns="0" bIns="0"/>
          <a:lstStyle/>
          <a:p>
            <a:pPr lvl="0" defTabSz="457200">
              <a:defRPr sz="1200">
                <a:solidFill>
                  <a:srgbClr val="000000"/>
                </a:solidFill>
                <a:uFillTx/>
              </a:defRPr>
            </a:pPr>
            <a:endParaRPr/>
          </a:p>
        </p:txBody>
      </p:sp>
      <p:sp>
        <p:nvSpPr>
          <p:cNvPr id="1675" name="Shape 1675"/>
          <p:cNvSpPr/>
          <p:nvPr/>
        </p:nvSpPr>
        <p:spPr>
          <a:xfrm flipV="1">
            <a:off x="5562534" y="2249377"/>
            <a:ext cx="868591" cy="306929"/>
          </a:xfrm>
          <a:prstGeom prst="line">
            <a:avLst/>
          </a:prstGeom>
          <a:ln w="25400">
            <a:solidFill>
              <a:srgbClr val="62AA37"/>
            </a:solidFill>
            <a:round/>
          </a:ln>
        </p:spPr>
        <p:txBody>
          <a:bodyPr lIns="0" tIns="0" rIns="0" bIns="0"/>
          <a:lstStyle/>
          <a:p>
            <a:pPr lvl="0" defTabSz="457200">
              <a:defRPr sz="1200">
                <a:solidFill>
                  <a:srgbClr val="000000"/>
                </a:solidFill>
                <a:uFillTx/>
              </a:defRPr>
            </a:pPr>
            <a:endParaRPr/>
          </a:p>
        </p:txBody>
      </p:sp>
      <p:pic>
        <p:nvPicPr>
          <p:cNvPr id="1676" name="image63.png" descr="C:\Users\sdunn\Documents\Pivotal\brand\logo\project icons\spring-boot.png"/>
          <p:cNvPicPr/>
          <p:nvPr/>
        </p:nvPicPr>
        <p:blipFill>
          <a:blip r:embed="rId3" cstate="print">
            <a:extLst>
              <a:ext uri="{28A0092B-C50C-407E-A947-70E740481C1C}">
                <a14:useLocalDpi xmlns:a14="http://schemas.microsoft.com/office/drawing/2010/main"/>
              </a:ext>
            </a:extLst>
          </a:blip>
          <a:stretch>
            <a:fillRect/>
          </a:stretch>
        </p:blipFill>
        <p:spPr>
          <a:xfrm>
            <a:off x="2710696" y="2115372"/>
            <a:ext cx="715898" cy="715899"/>
          </a:xfrm>
          <a:prstGeom prst="rect">
            <a:avLst/>
          </a:prstGeom>
          <a:ln w="12700">
            <a:miter lim="400000"/>
          </a:ln>
        </p:spPr>
      </p:pic>
      <p:pic>
        <p:nvPicPr>
          <p:cNvPr id="1677" name="image63.png" descr="C:\Users\sdunn\Documents\Pivotal\brand\logo\project icons\spring-boot.png"/>
          <p:cNvPicPr/>
          <p:nvPr/>
        </p:nvPicPr>
        <p:blipFill>
          <a:blip r:embed="rId3" cstate="print">
            <a:extLst>
              <a:ext uri="{28A0092B-C50C-407E-A947-70E740481C1C}">
                <a14:useLocalDpi xmlns:a14="http://schemas.microsoft.com/office/drawing/2010/main"/>
              </a:ext>
            </a:extLst>
          </a:blip>
          <a:stretch>
            <a:fillRect/>
          </a:stretch>
        </p:blipFill>
        <p:spPr>
          <a:xfrm>
            <a:off x="4003561" y="1525943"/>
            <a:ext cx="715898" cy="715898"/>
          </a:xfrm>
          <a:prstGeom prst="rect">
            <a:avLst/>
          </a:prstGeom>
          <a:ln w="12700">
            <a:miter lim="400000"/>
          </a:ln>
        </p:spPr>
      </p:pic>
      <p:pic>
        <p:nvPicPr>
          <p:cNvPr id="1678" name="image63.png" descr="C:\Users\sdunn\Documents\Pivotal\brand\logo\project icons\spring-boot.png"/>
          <p:cNvPicPr/>
          <p:nvPr/>
        </p:nvPicPr>
        <p:blipFill>
          <a:blip r:embed="rId3" cstate="print">
            <a:extLst>
              <a:ext uri="{28A0092B-C50C-407E-A947-70E740481C1C}">
                <a14:useLocalDpi xmlns:a14="http://schemas.microsoft.com/office/drawing/2010/main"/>
              </a:ext>
            </a:extLst>
          </a:blip>
          <a:stretch>
            <a:fillRect/>
          </a:stretch>
        </p:blipFill>
        <p:spPr>
          <a:xfrm>
            <a:off x="3811551" y="2754803"/>
            <a:ext cx="715899" cy="715899"/>
          </a:xfrm>
          <a:prstGeom prst="rect">
            <a:avLst/>
          </a:prstGeom>
          <a:ln w="12700">
            <a:miter lim="400000"/>
          </a:ln>
        </p:spPr>
      </p:pic>
      <p:pic>
        <p:nvPicPr>
          <p:cNvPr id="1679" name="image63.png" descr="C:\Users\sdunn\Documents\Pivotal\brand\logo\project icons\spring-boot.png"/>
          <p:cNvPicPr/>
          <p:nvPr/>
        </p:nvPicPr>
        <p:blipFill>
          <a:blip r:embed="rId3" cstate="print">
            <a:extLst>
              <a:ext uri="{28A0092B-C50C-407E-A947-70E740481C1C}">
                <a14:useLocalDpi xmlns:a14="http://schemas.microsoft.com/office/drawing/2010/main"/>
              </a:ext>
            </a:extLst>
          </a:blip>
          <a:stretch>
            <a:fillRect/>
          </a:stretch>
        </p:blipFill>
        <p:spPr>
          <a:xfrm>
            <a:off x="5002012" y="2313182"/>
            <a:ext cx="715898" cy="715899"/>
          </a:xfrm>
          <a:prstGeom prst="rect">
            <a:avLst/>
          </a:prstGeom>
          <a:ln w="12700">
            <a:miter lim="400000"/>
          </a:ln>
        </p:spPr>
      </p:pic>
      <p:pic>
        <p:nvPicPr>
          <p:cNvPr id="1680" name="image63.png" descr="C:\Users\sdunn\Documents\Pivotal\brand\logo\project icons\spring-boot.png"/>
          <p:cNvPicPr/>
          <p:nvPr/>
        </p:nvPicPr>
        <p:blipFill>
          <a:blip r:embed="rId3" cstate="print">
            <a:extLst>
              <a:ext uri="{28A0092B-C50C-407E-A947-70E740481C1C}">
                <a14:useLocalDpi xmlns:a14="http://schemas.microsoft.com/office/drawing/2010/main"/>
              </a:ext>
            </a:extLst>
          </a:blip>
          <a:stretch>
            <a:fillRect/>
          </a:stretch>
        </p:blipFill>
        <p:spPr>
          <a:xfrm>
            <a:off x="5717907" y="1117752"/>
            <a:ext cx="715899" cy="715898"/>
          </a:xfrm>
          <a:prstGeom prst="rect">
            <a:avLst/>
          </a:prstGeom>
          <a:ln w="12700">
            <a:miter lim="400000"/>
          </a:ln>
        </p:spPr>
      </p:pic>
      <p:pic>
        <p:nvPicPr>
          <p:cNvPr id="1681" name="image63.png" descr="C:\Users\sdunn\Documents\Pivotal\brand\logo\project icons\spring-boot.png"/>
          <p:cNvPicPr/>
          <p:nvPr/>
        </p:nvPicPr>
        <p:blipFill>
          <a:blip r:embed="rId3" cstate="print">
            <a:extLst>
              <a:ext uri="{28A0092B-C50C-407E-A947-70E740481C1C}">
                <a14:useLocalDpi xmlns:a14="http://schemas.microsoft.com/office/drawing/2010/main"/>
              </a:ext>
            </a:extLst>
          </a:blip>
          <a:stretch>
            <a:fillRect/>
          </a:stretch>
        </p:blipFill>
        <p:spPr>
          <a:xfrm>
            <a:off x="6356513" y="1833648"/>
            <a:ext cx="715899" cy="715899"/>
          </a:xfrm>
          <a:prstGeom prst="rect">
            <a:avLst/>
          </a:prstGeom>
          <a:ln w="12700">
            <a:miter lim="400000"/>
          </a:ln>
        </p:spPr>
      </p:pic>
      <p:grpSp>
        <p:nvGrpSpPr>
          <p:cNvPr id="1684" name="Group 1684"/>
          <p:cNvGrpSpPr/>
          <p:nvPr/>
        </p:nvGrpSpPr>
        <p:grpSpPr>
          <a:xfrm>
            <a:off x="2182821" y="1257758"/>
            <a:ext cx="1855209" cy="715900"/>
            <a:chOff x="0" y="0"/>
            <a:chExt cx="1855208" cy="715898"/>
          </a:xfrm>
        </p:grpSpPr>
        <p:sp>
          <p:nvSpPr>
            <p:cNvPr id="1682" name="Shape 1682"/>
            <p:cNvSpPr/>
            <p:nvPr/>
          </p:nvSpPr>
          <p:spPr>
            <a:xfrm flipH="1" flipV="1">
              <a:off x="648108" y="385577"/>
              <a:ext cx="1207101" cy="231936"/>
            </a:xfrm>
            <a:prstGeom prst="line">
              <a:avLst/>
            </a:prstGeom>
            <a:noFill/>
            <a:ln w="25400" cap="flat">
              <a:solidFill>
                <a:srgbClr val="62AA37"/>
              </a:solidFill>
              <a:prstDash val="solid"/>
              <a:round/>
            </a:ln>
            <a:effectLst/>
          </p:spPr>
          <p:txBody>
            <a:bodyPr wrap="square" lIns="0" tIns="0" rIns="0" bIns="0" numCol="1" anchor="t">
              <a:noAutofit/>
            </a:bodyPr>
            <a:lstStyle/>
            <a:p>
              <a:pPr lvl="0" defTabSz="457200">
                <a:defRPr sz="1200">
                  <a:solidFill>
                    <a:srgbClr val="000000"/>
                  </a:solidFill>
                  <a:uFillTx/>
                </a:defRPr>
              </a:pPr>
              <a:endParaRPr/>
            </a:p>
          </p:txBody>
        </p:sp>
        <p:pic>
          <p:nvPicPr>
            <p:cNvPr id="1683" name="image63.png" descr="C:\Users\sdunn\Documents\Pivotal\brand\logo\project icons\spring-boot.png"/>
            <p:cNvPicPr/>
            <p:nvPr/>
          </p:nvPicPr>
          <p:blipFill>
            <a:blip r:embed="rId3" cstate="print">
              <a:extLst>
                <a:ext uri="{28A0092B-C50C-407E-A947-70E740481C1C}">
                  <a14:useLocalDpi xmlns:a14="http://schemas.microsoft.com/office/drawing/2010/main"/>
                </a:ext>
              </a:extLst>
            </a:blip>
            <a:stretch>
              <a:fillRect/>
            </a:stretch>
          </p:blipFill>
          <p:spPr>
            <a:xfrm flipH="1">
              <a:off x="0" y="0"/>
              <a:ext cx="715899" cy="715899"/>
            </a:xfrm>
            <a:prstGeom prst="rect">
              <a:avLst/>
            </a:prstGeom>
            <a:ln w="12700" cap="flat">
              <a:noFill/>
              <a:miter lim="400000"/>
            </a:ln>
            <a:effectLst/>
          </p:spPr>
        </p:pic>
      </p:grpSp>
      <p:pic>
        <p:nvPicPr>
          <p:cNvPr id="1685" name="image27.png"/>
          <p:cNvPicPr/>
          <p:nvPr/>
        </p:nvPicPr>
        <p:blipFill>
          <a:blip r:embed="rId4" cstate="print">
            <a:extLst>
              <a:ext uri="{28A0092B-C50C-407E-A947-70E740481C1C}">
                <a14:useLocalDpi xmlns:a14="http://schemas.microsoft.com/office/drawing/2010/main"/>
              </a:ext>
            </a:extLst>
          </a:blip>
          <a:stretch>
            <a:fillRect/>
          </a:stretch>
        </p:blipFill>
        <p:spPr>
          <a:xfrm>
            <a:off x="5596468" y="2743200"/>
            <a:ext cx="956733" cy="956733"/>
          </a:xfrm>
          <a:prstGeom prst="rect">
            <a:avLst/>
          </a:prstGeom>
          <a:ln w="12700">
            <a:miter lim="400000"/>
          </a:ln>
        </p:spPr>
      </p:pic>
    </p:spTree>
  </p:cSld>
  <p:clrMapOvr>
    <a:masterClrMapping/>
  </p:clrMapOvr>
  <p:transition xmlns:p14="http://schemas.microsoft.com/office/powerpoint/2010/main" spd="med">
    <p:dissolv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7" name="Shape 1687"/>
          <p:cNvSpPr>
            <a:spLocks noGrp="1"/>
          </p:cNvSpPr>
          <p:nvPr>
            <p:ph type="title"/>
          </p:nvPr>
        </p:nvSpPr>
        <p:spPr>
          <a:xfrm>
            <a:off x="366713" y="325438"/>
            <a:ext cx="8410576" cy="460376"/>
          </a:xfrm>
          <a:prstGeom prst="rect">
            <a:avLst/>
          </a:prstGeom>
        </p:spPr>
        <p:txBody>
          <a:bodyPr>
            <a:normAutofit/>
          </a:bodyPr>
          <a:lstStyle/>
          <a:p>
            <a:pPr lvl="0">
              <a:defRPr sz="1800">
                <a:solidFill>
                  <a:srgbClr val="000000"/>
                </a:solidFill>
              </a:defRPr>
            </a:pPr>
            <a:r>
              <a:rPr sz="3200">
                <a:solidFill>
                  <a:srgbClr val="008881"/>
                </a:solidFill>
              </a:rPr>
              <a:t>Spring Cloud Services Suite</a:t>
            </a:r>
          </a:p>
        </p:txBody>
      </p:sp>
      <p:sp>
        <p:nvSpPr>
          <p:cNvPr id="1688" name="Shape 1688"/>
          <p:cNvSpPr/>
          <p:nvPr/>
        </p:nvSpPr>
        <p:spPr>
          <a:xfrm>
            <a:off x="2728914" y="1074736"/>
            <a:ext cx="6045202" cy="342900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pPr marL="259840" lvl="0" indent="-259840" defTabSz="850391">
              <a:spcBef>
                <a:spcPts val="1100"/>
              </a:spcBef>
              <a:buClr>
                <a:srgbClr val="008881"/>
              </a:buClr>
              <a:buSzPct val="100000"/>
              <a:buFont typeface="Arial"/>
              <a:buChar char="•"/>
              <a:defRPr>
                <a:solidFill>
                  <a:srgbClr val="000000"/>
                </a:solidFill>
                <a:uFillTx/>
              </a:defRPr>
            </a:pPr>
            <a:r>
              <a:rPr sz="2200">
                <a:solidFill>
                  <a:srgbClr val="4D4D4D"/>
                </a:solidFill>
                <a:uFill>
                  <a:solidFill>
                    <a:srgbClr val="4D4D4D"/>
                  </a:solidFill>
                </a:uFill>
                <a:latin typeface="MetaNormalLF-Roman"/>
                <a:ea typeface="MetaNormalLF-Roman"/>
                <a:cs typeface="MetaNormalLF-Roman"/>
                <a:sym typeface="MetaNormalLF-Roman"/>
              </a:rPr>
              <a:t>Installed via Pivotal Ops Manager</a:t>
            </a:r>
            <a:endParaRPr>
              <a:latin typeface="MetaNormalLF-Roman"/>
              <a:ea typeface="MetaNormalLF-Roman"/>
              <a:cs typeface="MetaNormalLF-Roman"/>
              <a:sym typeface="MetaNormalLF-Roman"/>
            </a:endParaRPr>
          </a:p>
          <a:p>
            <a:pPr marL="259840" lvl="0" indent="-259840" defTabSz="850391">
              <a:spcBef>
                <a:spcPts val="1100"/>
              </a:spcBef>
              <a:buClr>
                <a:srgbClr val="008881"/>
              </a:buClr>
              <a:buSzPct val="100000"/>
              <a:buFont typeface="Arial"/>
              <a:buChar char="•"/>
              <a:defRPr>
                <a:solidFill>
                  <a:srgbClr val="000000"/>
                </a:solidFill>
                <a:uFillTx/>
              </a:defRPr>
            </a:pPr>
            <a:r>
              <a:rPr sz="2200">
                <a:solidFill>
                  <a:srgbClr val="4D4D4D"/>
                </a:solidFill>
                <a:uFill>
                  <a:solidFill>
                    <a:srgbClr val="4D4D4D"/>
                  </a:solidFill>
                </a:uFill>
                <a:latin typeface="MetaNormalLF-Roman"/>
                <a:ea typeface="MetaNormalLF-Roman"/>
                <a:cs typeface="MetaNormalLF-Roman"/>
                <a:sym typeface="MetaNormalLF-Roman"/>
              </a:rPr>
              <a:t>Adds all services to Pivotal Cloud Foundry Marketplace</a:t>
            </a:r>
            <a:endParaRPr>
              <a:latin typeface="MetaNormalLF-Roman"/>
              <a:ea typeface="MetaNormalLF-Roman"/>
              <a:cs typeface="MetaNormalLF-Roman"/>
              <a:sym typeface="MetaNormalLF-Roman"/>
            </a:endParaRPr>
          </a:p>
          <a:p>
            <a:pPr marL="259840" lvl="0" indent="-259840" defTabSz="850391">
              <a:spcBef>
                <a:spcPts val="1100"/>
              </a:spcBef>
              <a:buClr>
                <a:srgbClr val="008881"/>
              </a:buClr>
              <a:buSzPct val="100000"/>
              <a:buFont typeface="Arial"/>
              <a:buChar char="•"/>
              <a:defRPr>
                <a:solidFill>
                  <a:srgbClr val="000000"/>
                </a:solidFill>
                <a:uFillTx/>
              </a:defRPr>
            </a:pPr>
            <a:r>
              <a:rPr sz="2200" b="1">
                <a:solidFill>
                  <a:srgbClr val="4D4D4D"/>
                </a:solidFill>
                <a:uFill>
                  <a:solidFill>
                    <a:srgbClr val="4D4D4D"/>
                  </a:solidFill>
                </a:uFill>
                <a:latin typeface="MetaNormalLF-Roman"/>
                <a:ea typeface="MetaNormalLF-Roman"/>
                <a:cs typeface="MetaNormalLF-Roman"/>
                <a:sym typeface="MetaNormalLF-Roman"/>
              </a:rPr>
              <a:t>Dependencies:</a:t>
            </a:r>
            <a:endParaRPr>
              <a:latin typeface="MetaNormalLF-Roman"/>
              <a:ea typeface="MetaNormalLF-Roman"/>
              <a:cs typeface="MetaNormalLF-Roman"/>
              <a:sym typeface="MetaNormalLF-Roman"/>
            </a:endParaRPr>
          </a:p>
          <a:p>
            <a:pPr marL="685037" lvl="1" indent="-259840" defTabSz="850391">
              <a:spcBef>
                <a:spcPts val="1100"/>
              </a:spcBef>
              <a:buClr>
                <a:srgbClr val="008881"/>
              </a:buClr>
              <a:buSzPct val="100000"/>
              <a:buFont typeface="Arial"/>
              <a:buChar char="•"/>
              <a:defRPr>
                <a:solidFill>
                  <a:srgbClr val="000000"/>
                </a:solidFill>
                <a:uFillTx/>
              </a:defRPr>
            </a:pPr>
            <a:r>
              <a:rPr sz="2200">
                <a:solidFill>
                  <a:srgbClr val="4D4D4D"/>
                </a:solidFill>
                <a:uFill>
                  <a:solidFill>
                    <a:srgbClr val="4D4D4D"/>
                  </a:solidFill>
                </a:uFill>
                <a:latin typeface="MetaNormalLF-Roman"/>
                <a:ea typeface="MetaNormalLF-Roman"/>
                <a:cs typeface="MetaNormalLF-Roman"/>
                <a:sym typeface="MetaNormalLF-Roman"/>
              </a:rPr>
              <a:t>MySQL for PCF</a:t>
            </a:r>
            <a:endParaRPr>
              <a:latin typeface="MetaNormalLF-Roman"/>
              <a:ea typeface="MetaNormalLF-Roman"/>
              <a:cs typeface="MetaNormalLF-Roman"/>
              <a:sym typeface="MetaNormalLF-Roman"/>
            </a:endParaRPr>
          </a:p>
          <a:p>
            <a:pPr marL="685037" lvl="1" indent="-259840" defTabSz="850391">
              <a:spcBef>
                <a:spcPts val="1100"/>
              </a:spcBef>
              <a:buClr>
                <a:srgbClr val="008881"/>
              </a:buClr>
              <a:buSzPct val="100000"/>
              <a:buFont typeface="Arial"/>
              <a:buChar char="•"/>
              <a:defRPr>
                <a:solidFill>
                  <a:srgbClr val="000000"/>
                </a:solidFill>
                <a:uFillTx/>
              </a:defRPr>
            </a:pPr>
            <a:r>
              <a:rPr sz="2200">
                <a:solidFill>
                  <a:srgbClr val="4D4D4D"/>
                </a:solidFill>
                <a:uFill>
                  <a:solidFill>
                    <a:srgbClr val="4D4D4D"/>
                  </a:solidFill>
                </a:uFill>
                <a:latin typeface="MetaNormalLF-Roman"/>
                <a:ea typeface="MetaNormalLF-Roman"/>
                <a:cs typeface="MetaNormalLF-Roman"/>
                <a:sym typeface="MetaNormalLF-Roman"/>
              </a:rPr>
              <a:t>RabbitMQ for PCF</a:t>
            </a:r>
            <a:endParaRPr>
              <a:latin typeface="MetaNormalLF-Roman"/>
              <a:ea typeface="MetaNormalLF-Roman"/>
              <a:cs typeface="MetaNormalLF-Roman"/>
              <a:sym typeface="MetaNormalLF-Roman"/>
            </a:endParaRPr>
          </a:p>
          <a:p>
            <a:pPr marL="259840" lvl="0" indent="-259840" defTabSz="850391">
              <a:spcBef>
                <a:spcPts val="1100"/>
              </a:spcBef>
              <a:buClr>
                <a:srgbClr val="008881"/>
              </a:buClr>
              <a:buSzPct val="100000"/>
              <a:buFont typeface="Arial"/>
              <a:buChar char="•"/>
              <a:defRPr>
                <a:solidFill>
                  <a:srgbClr val="000000"/>
                </a:solidFill>
                <a:uFillTx/>
              </a:defRPr>
            </a:pPr>
            <a:r>
              <a:rPr sz="2200">
                <a:solidFill>
                  <a:srgbClr val="4D4D4D"/>
                </a:solidFill>
                <a:uFill>
                  <a:solidFill>
                    <a:srgbClr val="4D4D4D"/>
                  </a:solidFill>
                </a:uFill>
                <a:latin typeface="MetaNormalLF-Roman"/>
                <a:ea typeface="MetaNormalLF-Roman"/>
                <a:cs typeface="MetaNormalLF-Roman"/>
                <a:sym typeface="MetaNormalLF-Roman"/>
              </a:rPr>
              <a:t>Public Beta: May 2015</a:t>
            </a:r>
          </a:p>
        </p:txBody>
      </p:sp>
      <p:sp>
        <p:nvSpPr>
          <p:cNvPr id="1689" name="Shape 1689"/>
          <p:cNvSpPr/>
          <p:nvPr/>
        </p:nvSpPr>
        <p:spPr>
          <a:xfrm>
            <a:off x="738947" y="3216283"/>
            <a:ext cx="1207377" cy="482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gn="ctr">
              <a:defRPr>
                <a:solidFill>
                  <a:srgbClr val="000000"/>
                </a:solidFill>
                <a:uFillTx/>
              </a:defRPr>
            </a:pPr>
            <a:r>
              <a:rPr sz="1400" b="1">
                <a:solidFill>
                  <a:srgbClr val="4D4D4D"/>
                </a:solidFill>
                <a:uFill>
                  <a:solidFill>
                    <a:srgbClr val="4D4D4D"/>
                  </a:solidFill>
                </a:uFill>
                <a:latin typeface="Avenir Next"/>
                <a:ea typeface="Avenir Next"/>
                <a:cs typeface="Avenir Next"/>
                <a:sym typeface="Avenir Next"/>
              </a:rPr>
              <a:t>Spring Cloud</a:t>
            </a:r>
            <a:endParaRPr>
              <a:latin typeface="Arial"/>
              <a:ea typeface="Arial"/>
              <a:cs typeface="Arial"/>
              <a:sym typeface="Arial"/>
            </a:endParaRPr>
          </a:p>
          <a:p>
            <a:pPr lvl="0" algn="ctr">
              <a:defRPr>
                <a:solidFill>
                  <a:srgbClr val="000000"/>
                </a:solidFill>
                <a:uFillTx/>
              </a:defRPr>
            </a:pPr>
            <a:r>
              <a:rPr sz="1400" b="1">
                <a:solidFill>
                  <a:srgbClr val="4D4D4D"/>
                </a:solidFill>
                <a:uFill>
                  <a:solidFill>
                    <a:srgbClr val="4D4D4D"/>
                  </a:solidFill>
                </a:uFill>
                <a:latin typeface="Avenir Next"/>
                <a:ea typeface="Avenir Next"/>
                <a:cs typeface="Avenir Next"/>
                <a:sym typeface="Avenir Next"/>
              </a:rPr>
              <a:t>Services</a:t>
            </a:r>
          </a:p>
        </p:txBody>
      </p:sp>
      <p:pic>
        <p:nvPicPr>
          <p:cNvPr id="1690" name="image27.png"/>
          <p:cNvPicPr/>
          <p:nvPr/>
        </p:nvPicPr>
        <p:blipFill>
          <a:blip r:embed="rId3">
            <a:extLst/>
          </a:blip>
          <a:stretch>
            <a:fillRect/>
          </a:stretch>
        </p:blipFill>
        <p:spPr>
          <a:xfrm>
            <a:off x="719666" y="1896533"/>
            <a:ext cx="1236133" cy="1236134"/>
          </a:xfrm>
          <a:prstGeom prst="rect">
            <a:avLst/>
          </a:prstGeom>
          <a:ln w="12700">
            <a:miter lim="400000"/>
          </a:ln>
        </p:spPr>
      </p:pic>
    </p:spTree>
  </p:cSld>
  <p:clrMapOvr>
    <a:masterClrMapping/>
  </p:clrMapOvr>
  <p:transition xmlns:p14="http://schemas.microsoft.com/office/powerpoint/2010/main" spd="med">
    <p:dissolv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7" name="Shape 1697"/>
          <p:cNvSpPr>
            <a:spLocks noGrp="1"/>
          </p:cNvSpPr>
          <p:nvPr>
            <p:ph type="title"/>
          </p:nvPr>
        </p:nvSpPr>
        <p:spPr>
          <a:xfrm>
            <a:off x="366713" y="325438"/>
            <a:ext cx="8410576" cy="460376"/>
          </a:xfrm>
          <a:prstGeom prst="rect">
            <a:avLst/>
          </a:prstGeom>
        </p:spPr>
        <p:txBody>
          <a:bodyPr>
            <a:normAutofit/>
          </a:bodyPr>
          <a:lstStyle/>
          <a:p>
            <a:pPr lvl="0">
              <a:defRPr sz="1800">
                <a:solidFill>
                  <a:srgbClr val="000000"/>
                </a:solidFill>
              </a:defRPr>
            </a:pPr>
            <a:r>
              <a:rPr sz="3200">
                <a:solidFill>
                  <a:srgbClr val="008881"/>
                </a:solidFill>
              </a:rPr>
              <a:t>Spring Cloud Config Server</a:t>
            </a:r>
          </a:p>
        </p:txBody>
      </p:sp>
      <p:grpSp>
        <p:nvGrpSpPr>
          <p:cNvPr id="1700" name="Group 1700"/>
          <p:cNvGrpSpPr/>
          <p:nvPr/>
        </p:nvGrpSpPr>
        <p:grpSpPr>
          <a:xfrm>
            <a:off x="707630" y="1883334"/>
            <a:ext cx="1270004" cy="1548849"/>
            <a:chOff x="0" y="0"/>
            <a:chExt cx="1270002" cy="1548848"/>
          </a:xfrm>
        </p:grpSpPr>
        <p:pic>
          <p:nvPicPr>
            <p:cNvPr id="1698" name="pasted-image.png"/>
            <p:cNvPicPr/>
            <p:nvPr/>
          </p:nvPicPr>
          <p:blipFill>
            <a:blip r:embed="rId2">
              <a:extLst/>
            </a:blip>
            <a:stretch>
              <a:fillRect/>
            </a:stretch>
          </p:blipFill>
          <p:spPr>
            <a:xfrm>
              <a:off x="0" y="0"/>
              <a:ext cx="1270003" cy="1270001"/>
            </a:xfrm>
            <a:prstGeom prst="rect">
              <a:avLst/>
            </a:prstGeom>
            <a:ln w="12700" cap="flat">
              <a:noFill/>
              <a:miter lim="400000"/>
            </a:ln>
            <a:effectLst/>
          </p:spPr>
        </p:pic>
        <p:sp>
          <p:nvSpPr>
            <p:cNvPr id="1699" name="Shape 1699"/>
            <p:cNvSpPr/>
            <p:nvPr/>
          </p:nvSpPr>
          <p:spPr>
            <a:xfrm>
              <a:off x="38177" y="1307548"/>
              <a:ext cx="1193648" cy="241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ctr">
                <a:defRPr sz="1400" b="1">
                  <a:latin typeface="Avenir Next"/>
                  <a:ea typeface="Avenir Next"/>
                  <a:cs typeface="Avenir Next"/>
                  <a:sym typeface="Avenir Next"/>
                </a:defRPr>
              </a:lvl1pPr>
            </a:lstStyle>
            <a:p>
              <a:pPr lvl="0">
                <a:defRPr sz="1800" b="0">
                  <a:solidFill>
                    <a:srgbClr val="000000"/>
                  </a:solidFill>
                  <a:uFillTx/>
                </a:defRPr>
              </a:pPr>
              <a:r>
                <a:rPr sz="1400" b="1">
                  <a:solidFill>
                    <a:srgbClr val="4D4D4D"/>
                  </a:solidFill>
                  <a:uFill>
                    <a:solidFill>
                      <a:srgbClr val="4D4D4D"/>
                    </a:solidFill>
                  </a:uFill>
                </a:rPr>
                <a:t>Config Server</a:t>
              </a:r>
            </a:p>
          </p:txBody>
        </p:sp>
      </p:grpSp>
      <p:sp>
        <p:nvSpPr>
          <p:cNvPr id="1701" name="Shape 1701"/>
          <p:cNvSpPr/>
          <p:nvPr/>
        </p:nvSpPr>
        <p:spPr>
          <a:xfrm>
            <a:off x="2728914" y="1074736"/>
            <a:ext cx="6045202" cy="28000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304800" lvl="0" indent="-304800">
              <a:spcBef>
                <a:spcPts val="500"/>
              </a:spcBef>
              <a:buClr>
                <a:srgbClr val="008881"/>
              </a:buClr>
              <a:buSzPct val="100000"/>
              <a:buFont typeface="Arial"/>
              <a:buChar char="•"/>
              <a:defRPr>
                <a:solidFill>
                  <a:srgbClr val="000000"/>
                </a:solidFill>
                <a:uFillTx/>
              </a:defRPr>
            </a:pPr>
            <a:r>
              <a:rPr sz="2400">
                <a:solidFill>
                  <a:srgbClr val="4D4D4D"/>
                </a:solidFill>
                <a:uFill>
                  <a:solidFill>
                    <a:srgbClr val="4D4D4D"/>
                  </a:solidFill>
                </a:uFill>
                <a:latin typeface="MetaNormalLF-Roman"/>
                <a:ea typeface="MetaNormalLF-Roman"/>
                <a:cs typeface="MetaNormalLF-Roman"/>
                <a:sym typeface="MetaNormalLF-Roman"/>
              </a:rPr>
              <a:t>Spring Cloud Config Server</a:t>
            </a:r>
            <a:endParaRPr>
              <a:latin typeface="MetaNormalLF-Roman"/>
              <a:ea typeface="MetaNormalLF-Roman"/>
              <a:cs typeface="MetaNormalLF-Roman"/>
              <a:sym typeface="MetaNormalLF-Roman"/>
            </a:endParaRPr>
          </a:p>
          <a:p>
            <a:pPr marL="304800" lvl="0" indent="-304800">
              <a:spcBef>
                <a:spcPts val="500"/>
              </a:spcBef>
              <a:buClr>
                <a:srgbClr val="008881"/>
              </a:buClr>
              <a:buSzPct val="100000"/>
              <a:buFont typeface="Arial"/>
              <a:buChar char="•"/>
              <a:defRPr>
                <a:solidFill>
                  <a:srgbClr val="000000"/>
                </a:solidFill>
                <a:uFillTx/>
              </a:defRPr>
            </a:pPr>
            <a:r>
              <a:rPr sz="2400">
                <a:solidFill>
                  <a:srgbClr val="4D4D4D"/>
                </a:solidFill>
                <a:uFill>
                  <a:solidFill>
                    <a:srgbClr val="4D4D4D"/>
                  </a:solidFill>
                </a:uFill>
                <a:latin typeface="MetaNormalLF-Roman"/>
                <a:ea typeface="MetaNormalLF-Roman"/>
                <a:cs typeface="MetaNormalLF-Roman"/>
                <a:sym typeface="MetaNormalLF-Roman"/>
              </a:rPr>
              <a:t>Service Binding via Spring Cloud Connector</a:t>
            </a:r>
            <a:endParaRPr>
              <a:latin typeface="MetaNormalLF-Roman"/>
              <a:ea typeface="MetaNormalLF-Roman"/>
              <a:cs typeface="MetaNormalLF-Roman"/>
              <a:sym typeface="MetaNormalLF-Roman"/>
            </a:endParaRPr>
          </a:p>
          <a:p>
            <a:pPr marL="304800" lvl="0" indent="-304800">
              <a:spcBef>
                <a:spcPts val="500"/>
              </a:spcBef>
              <a:buClr>
                <a:srgbClr val="008881"/>
              </a:buClr>
              <a:buSzPct val="100000"/>
              <a:buFont typeface="Arial"/>
              <a:buChar char="•"/>
              <a:defRPr>
                <a:solidFill>
                  <a:srgbClr val="000000"/>
                </a:solidFill>
                <a:uFillTx/>
              </a:defRPr>
            </a:pPr>
            <a:r>
              <a:rPr sz="2400">
                <a:solidFill>
                  <a:srgbClr val="4D4D4D"/>
                </a:solidFill>
                <a:uFill>
                  <a:solidFill>
                    <a:srgbClr val="4D4D4D"/>
                  </a:solidFill>
                </a:uFill>
                <a:latin typeface="MetaNormalLF-Roman"/>
                <a:ea typeface="MetaNormalLF-Roman"/>
                <a:cs typeface="MetaNormalLF-Roman"/>
                <a:sym typeface="MetaNormalLF-Roman"/>
              </a:rPr>
              <a:t>Git/SVN URL for Config Repo provided via Service Dashboard (post-provisioning)</a:t>
            </a:r>
            <a:endParaRPr>
              <a:latin typeface="MetaNormalLF-Roman"/>
              <a:ea typeface="MetaNormalLF-Roman"/>
              <a:cs typeface="MetaNormalLF-Roman"/>
              <a:sym typeface="MetaNormalLF-Roman"/>
            </a:endParaRPr>
          </a:p>
          <a:p>
            <a:pPr marL="304800" lvl="0" indent="-304800">
              <a:spcBef>
                <a:spcPts val="500"/>
              </a:spcBef>
              <a:buClr>
                <a:srgbClr val="008881"/>
              </a:buClr>
              <a:buSzPct val="100000"/>
              <a:buFont typeface="Arial"/>
              <a:buChar char="•"/>
              <a:defRPr>
                <a:solidFill>
                  <a:srgbClr val="000000"/>
                </a:solidFill>
                <a:uFillTx/>
              </a:defRPr>
            </a:pPr>
            <a:r>
              <a:rPr sz="2400">
                <a:solidFill>
                  <a:srgbClr val="4D4D4D"/>
                </a:solidFill>
                <a:uFill>
                  <a:solidFill>
                    <a:srgbClr val="4D4D4D"/>
                  </a:solidFill>
                </a:uFill>
                <a:latin typeface="MetaNormalLF-Roman"/>
                <a:ea typeface="MetaNormalLF-Roman"/>
                <a:cs typeface="MetaNormalLF-Roman"/>
                <a:sym typeface="MetaNormalLF-Roman"/>
              </a:rPr>
              <a:t>Single tenant, scoped to CF space</a:t>
            </a:r>
            <a:br>
              <a:rPr sz="2400">
                <a:solidFill>
                  <a:srgbClr val="4D4D4D"/>
                </a:solidFill>
                <a:uFill>
                  <a:solidFill>
                    <a:srgbClr val="4D4D4D"/>
                  </a:solidFill>
                </a:uFill>
                <a:latin typeface="MetaNormalLF-Roman"/>
                <a:ea typeface="MetaNormalLF-Roman"/>
                <a:cs typeface="MetaNormalLF-Roman"/>
                <a:sym typeface="MetaNormalLF-Roman"/>
              </a:rPr>
            </a:br>
            <a:r>
              <a:rPr>
                <a:solidFill>
                  <a:srgbClr val="4D4D4D"/>
                </a:solidFill>
                <a:uFill>
                  <a:solidFill>
                    <a:srgbClr val="4D4D4D"/>
                  </a:solidFill>
                </a:uFill>
                <a:latin typeface="MetaNormalLF-Roman"/>
                <a:ea typeface="MetaNormalLF-Roman"/>
                <a:cs typeface="MetaNormalLF-Roman"/>
                <a:sym typeface="MetaNormalLF-Roman"/>
              </a:rPr>
              <a:t>(nothing prevents shared Git repo)</a:t>
            </a:r>
          </a:p>
        </p:txBody>
      </p:sp>
    </p:spTree>
  </p:cSld>
  <p:clrMapOvr>
    <a:masterClrMapping/>
  </p:clrMapOvr>
  <p:transition xmlns:p14="http://schemas.microsoft.com/office/powerpoint/2010/main" spd="med">
    <p:dissolv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6" name="Shape 1706"/>
          <p:cNvSpPr>
            <a:spLocks noGrp="1"/>
          </p:cNvSpPr>
          <p:nvPr>
            <p:ph type="title"/>
          </p:nvPr>
        </p:nvSpPr>
        <p:spPr>
          <a:xfrm>
            <a:off x="366713" y="325438"/>
            <a:ext cx="8410576" cy="460376"/>
          </a:xfrm>
          <a:prstGeom prst="rect">
            <a:avLst/>
          </a:prstGeom>
        </p:spPr>
        <p:txBody>
          <a:bodyPr>
            <a:normAutofit/>
          </a:bodyPr>
          <a:lstStyle/>
          <a:p>
            <a:pPr lvl="0">
              <a:defRPr sz="1800">
                <a:solidFill>
                  <a:srgbClr val="000000"/>
                </a:solidFill>
              </a:defRPr>
            </a:pPr>
            <a:r>
              <a:rPr sz="3200">
                <a:solidFill>
                  <a:srgbClr val="008881"/>
                </a:solidFill>
              </a:rPr>
              <a:t>Spring Cloud Service Registry</a:t>
            </a:r>
          </a:p>
        </p:txBody>
      </p:sp>
      <p:grpSp>
        <p:nvGrpSpPr>
          <p:cNvPr id="1709" name="Group 1709"/>
          <p:cNvGrpSpPr/>
          <p:nvPr/>
        </p:nvGrpSpPr>
        <p:grpSpPr>
          <a:xfrm>
            <a:off x="642595" y="1886267"/>
            <a:ext cx="1400074" cy="1553636"/>
            <a:chOff x="0" y="0"/>
            <a:chExt cx="1400073" cy="1553635"/>
          </a:xfrm>
        </p:grpSpPr>
        <p:pic>
          <p:nvPicPr>
            <p:cNvPr id="1707" name="pasted-image.png"/>
            <p:cNvPicPr/>
            <p:nvPr/>
          </p:nvPicPr>
          <p:blipFill>
            <a:blip r:embed="rId2">
              <a:extLst/>
            </a:blip>
            <a:stretch>
              <a:fillRect/>
            </a:stretch>
          </p:blipFill>
          <p:spPr>
            <a:xfrm>
              <a:off x="65035" y="0"/>
              <a:ext cx="1270003" cy="1270001"/>
            </a:xfrm>
            <a:prstGeom prst="rect">
              <a:avLst/>
            </a:prstGeom>
            <a:ln w="12700" cap="flat">
              <a:noFill/>
              <a:miter lim="400000"/>
            </a:ln>
            <a:effectLst/>
          </p:spPr>
        </p:pic>
        <p:sp>
          <p:nvSpPr>
            <p:cNvPr id="1708" name="Shape 1708"/>
            <p:cNvSpPr/>
            <p:nvPr/>
          </p:nvSpPr>
          <p:spPr>
            <a:xfrm>
              <a:off x="-1" y="1312335"/>
              <a:ext cx="1400075" cy="241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ctr">
                <a:defRPr sz="1400" b="1">
                  <a:latin typeface="Avenir Next"/>
                  <a:ea typeface="Avenir Next"/>
                  <a:cs typeface="Avenir Next"/>
                  <a:sym typeface="Avenir Next"/>
                </a:defRPr>
              </a:lvl1pPr>
            </a:lstStyle>
            <a:p>
              <a:pPr lvl="0">
                <a:defRPr sz="1800" b="0">
                  <a:solidFill>
                    <a:srgbClr val="000000"/>
                  </a:solidFill>
                  <a:uFillTx/>
                </a:defRPr>
              </a:pPr>
              <a:r>
                <a:rPr sz="1400" b="1">
                  <a:solidFill>
                    <a:srgbClr val="4D4D4D"/>
                  </a:solidFill>
                  <a:uFill>
                    <a:solidFill>
                      <a:srgbClr val="4D4D4D"/>
                    </a:solidFill>
                  </a:uFill>
                </a:rPr>
                <a:t>Service Registry</a:t>
              </a:r>
            </a:p>
          </p:txBody>
        </p:sp>
      </p:grpSp>
      <p:sp>
        <p:nvSpPr>
          <p:cNvPr id="1710" name="Shape 1710"/>
          <p:cNvSpPr/>
          <p:nvPr/>
        </p:nvSpPr>
        <p:spPr>
          <a:xfrm>
            <a:off x="2728914" y="1074736"/>
            <a:ext cx="6045202" cy="342900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pPr marL="265430" lvl="0" indent="-265430" defTabSz="868680">
              <a:spcBef>
                <a:spcPts val="1100"/>
              </a:spcBef>
              <a:buClr>
                <a:srgbClr val="008881"/>
              </a:buClr>
              <a:buSzPct val="100000"/>
              <a:buFont typeface="Arial"/>
              <a:buChar char="•"/>
              <a:defRPr>
                <a:solidFill>
                  <a:srgbClr val="000000"/>
                </a:solidFill>
                <a:uFillTx/>
              </a:defRPr>
            </a:pPr>
            <a:r>
              <a:rPr sz="2200">
                <a:solidFill>
                  <a:srgbClr val="4D4D4D"/>
                </a:solidFill>
                <a:uFill>
                  <a:solidFill>
                    <a:srgbClr val="4D4D4D"/>
                  </a:solidFill>
                </a:uFill>
                <a:latin typeface="MetaNormalLF-Roman"/>
                <a:ea typeface="MetaNormalLF-Roman"/>
                <a:cs typeface="MetaNormalLF-Roman"/>
                <a:sym typeface="MetaNormalLF-Roman"/>
              </a:rPr>
              <a:t>Service Registration and Discovery via Netflix OSS Eureka</a:t>
            </a:r>
            <a:endParaRPr>
              <a:latin typeface="MetaNormalLF-Roman"/>
              <a:ea typeface="MetaNormalLF-Roman"/>
              <a:cs typeface="MetaNormalLF-Roman"/>
              <a:sym typeface="MetaNormalLF-Roman"/>
            </a:endParaRPr>
          </a:p>
          <a:p>
            <a:pPr marL="265430" lvl="0" indent="-265430" defTabSz="868680">
              <a:spcBef>
                <a:spcPts val="1100"/>
              </a:spcBef>
              <a:buClr>
                <a:srgbClr val="008881"/>
              </a:buClr>
              <a:buSzPct val="100000"/>
              <a:buFont typeface="Arial"/>
              <a:buChar char="•"/>
              <a:defRPr>
                <a:solidFill>
                  <a:srgbClr val="000000"/>
                </a:solidFill>
                <a:uFillTx/>
              </a:defRPr>
            </a:pPr>
            <a:r>
              <a:rPr sz="2200">
                <a:solidFill>
                  <a:srgbClr val="4D4D4D"/>
                </a:solidFill>
                <a:uFill>
                  <a:solidFill>
                    <a:srgbClr val="4D4D4D"/>
                  </a:solidFill>
                </a:uFill>
                <a:latin typeface="MetaNormalLF-Roman"/>
                <a:ea typeface="MetaNormalLF-Roman"/>
                <a:cs typeface="MetaNormalLF-Roman"/>
                <a:sym typeface="MetaNormalLF-Roman"/>
              </a:rPr>
              <a:t>Service Binding via Spring Cloud Connector</a:t>
            </a:r>
            <a:endParaRPr>
              <a:latin typeface="MetaNormalLF-Roman"/>
              <a:ea typeface="MetaNormalLF-Roman"/>
              <a:cs typeface="MetaNormalLF-Roman"/>
              <a:sym typeface="MetaNormalLF-Roman"/>
            </a:endParaRPr>
          </a:p>
          <a:p>
            <a:pPr marL="265430" lvl="0" indent="-265430" defTabSz="868680">
              <a:spcBef>
                <a:spcPts val="1100"/>
              </a:spcBef>
              <a:buClr>
                <a:srgbClr val="008881"/>
              </a:buClr>
              <a:buSzPct val="100000"/>
              <a:buFont typeface="Arial"/>
              <a:buChar char="•"/>
              <a:defRPr>
                <a:solidFill>
                  <a:srgbClr val="000000"/>
                </a:solidFill>
                <a:uFillTx/>
              </a:defRPr>
            </a:pPr>
            <a:r>
              <a:rPr sz="2200">
                <a:solidFill>
                  <a:srgbClr val="4D4D4D"/>
                </a:solidFill>
                <a:uFill>
                  <a:solidFill>
                    <a:srgbClr val="4D4D4D"/>
                  </a:solidFill>
                </a:uFill>
                <a:latin typeface="MetaNormalLF-Roman"/>
                <a:ea typeface="MetaNormalLF-Roman"/>
                <a:cs typeface="MetaNormalLF-Roman"/>
                <a:sym typeface="MetaNormalLF-Roman"/>
              </a:rPr>
              <a:t>Single-tenant, scoped to CF space</a:t>
            </a:r>
            <a:endParaRPr>
              <a:latin typeface="MetaNormalLF-Roman"/>
              <a:ea typeface="MetaNormalLF-Roman"/>
              <a:cs typeface="MetaNormalLF-Roman"/>
              <a:sym typeface="MetaNormalLF-Roman"/>
            </a:endParaRPr>
          </a:p>
          <a:p>
            <a:pPr marL="265430" lvl="0" indent="-265430" defTabSz="868680">
              <a:spcBef>
                <a:spcPts val="1100"/>
              </a:spcBef>
              <a:buClr>
                <a:srgbClr val="008881"/>
              </a:buClr>
              <a:buSzPct val="100000"/>
              <a:buFont typeface="Arial"/>
              <a:buChar char="•"/>
              <a:defRPr>
                <a:solidFill>
                  <a:srgbClr val="000000"/>
                </a:solidFill>
                <a:uFillTx/>
              </a:defRPr>
            </a:pPr>
            <a:r>
              <a:rPr sz="2200">
                <a:solidFill>
                  <a:srgbClr val="4D4D4D"/>
                </a:solidFill>
                <a:uFill>
                  <a:solidFill>
                    <a:srgbClr val="4D4D4D"/>
                  </a:solidFill>
                </a:uFill>
                <a:latin typeface="MetaNormalLF-Roman"/>
                <a:ea typeface="MetaNormalLF-Roman"/>
                <a:cs typeface="MetaNormalLF-Roman"/>
                <a:sym typeface="MetaNormalLF-Roman"/>
              </a:rPr>
              <a:t>Registration via CF Route</a:t>
            </a:r>
            <a:endParaRPr>
              <a:latin typeface="MetaNormalLF-Roman"/>
              <a:ea typeface="MetaNormalLF-Roman"/>
              <a:cs typeface="MetaNormalLF-Roman"/>
              <a:sym typeface="MetaNormalLF-Roman"/>
            </a:endParaRPr>
          </a:p>
          <a:p>
            <a:pPr marL="265430" lvl="0" indent="-265430" defTabSz="868680">
              <a:spcBef>
                <a:spcPts val="1100"/>
              </a:spcBef>
              <a:buClr>
                <a:srgbClr val="008881"/>
              </a:buClr>
              <a:buSzPct val="100000"/>
              <a:buFont typeface="Arial"/>
              <a:buChar char="•"/>
              <a:defRPr>
                <a:solidFill>
                  <a:srgbClr val="000000"/>
                </a:solidFill>
                <a:uFillTx/>
              </a:defRPr>
            </a:pPr>
            <a:r>
              <a:rPr sz="2200">
                <a:solidFill>
                  <a:srgbClr val="4D4D4D"/>
                </a:solidFill>
                <a:uFill>
                  <a:solidFill>
                    <a:srgbClr val="4D4D4D"/>
                  </a:solidFill>
                </a:uFill>
                <a:latin typeface="MetaNormalLF-Roman"/>
                <a:ea typeface="MetaNormalLF-Roman"/>
                <a:cs typeface="MetaNormalLF-Roman"/>
                <a:sym typeface="MetaNormalLF-Roman"/>
              </a:rPr>
              <a:t>PCF 1.5: Support Direct Address (“promiscuous”) Mode</a:t>
            </a:r>
          </a:p>
        </p:txBody>
      </p:sp>
    </p:spTree>
  </p:cSld>
  <p:clrMapOvr>
    <a:masterClrMapping/>
  </p:clrMapOvr>
  <p:transition xmlns:p14="http://schemas.microsoft.com/office/powerpoint/2010/main" spd="med">
    <p:dissolv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5" name="Shape 1715"/>
          <p:cNvSpPr>
            <a:spLocks noGrp="1"/>
          </p:cNvSpPr>
          <p:nvPr>
            <p:ph type="title"/>
          </p:nvPr>
        </p:nvSpPr>
        <p:spPr>
          <a:xfrm>
            <a:off x="366713" y="325438"/>
            <a:ext cx="8410576" cy="460376"/>
          </a:xfrm>
          <a:prstGeom prst="rect">
            <a:avLst/>
          </a:prstGeom>
        </p:spPr>
        <p:txBody>
          <a:bodyPr>
            <a:normAutofit/>
          </a:bodyPr>
          <a:lstStyle/>
          <a:p>
            <a:pPr lvl="0">
              <a:defRPr sz="1800">
                <a:solidFill>
                  <a:srgbClr val="000000"/>
                </a:solidFill>
              </a:defRPr>
            </a:pPr>
            <a:r>
              <a:rPr sz="3200">
                <a:solidFill>
                  <a:srgbClr val="008881"/>
                </a:solidFill>
              </a:rPr>
              <a:t>Spring Cloud Services Suite</a:t>
            </a:r>
          </a:p>
        </p:txBody>
      </p:sp>
      <p:grpSp>
        <p:nvGrpSpPr>
          <p:cNvPr id="1718" name="Group 1718"/>
          <p:cNvGrpSpPr/>
          <p:nvPr/>
        </p:nvGrpSpPr>
        <p:grpSpPr>
          <a:xfrm>
            <a:off x="676376" y="1886267"/>
            <a:ext cx="1332510" cy="1811870"/>
            <a:chOff x="0" y="0"/>
            <a:chExt cx="1332509" cy="1811869"/>
          </a:xfrm>
        </p:grpSpPr>
        <p:pic>
          <p:nvPicPr>
            <p:cNvPr id="1716" name="pasted-image.png"/>
            <p:cNvPicPr/>
            <p:nvPr/>
          </p:nvPicPr>
          <p:blipFill>
            <a:blip r:embed="rId2">
              <a:extLst/>
            </a:blip>
            <a:stretch>
              <a:fillRect/>
            </a:stretch>
          </p:blipFill>
          <p:spPr>
            <a:xfrm>
              <a:off x="31254" y="0"/>
              <a:ext cx="1270003" cy="1270001"/>
            </a:xfrm>
            <a:prstGeom prst="rect">
              <a:avLst/>
            </a:prstGeom>
            <a:ln w="12700" cap="flat">
              <a:noFill/>
              <a:miter lim="400000"/>
            </a:ln>
            <a:effectLst/>
          </p:spPr>
        </p:pic>
        <p:sp>
          <p:nvSpPr>
            <p:cNvPr id="1717" name="Shape 1717"/>
            <p:cNvSpPr/>
            <p:nvPr/>
          </p:nvSpPr>
          <p:spPr>
            <a:xfrm>
              <a:off x="0" y="1329269"/>
              <a:ext cx="1332510"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1400" b="1">
                  <a:solidFill>
                    <a:srgbClr val="4D4D4D"/>
                  </a:solidFill>
                  <a:uFill>
                    <a:solidFill>
                      <a:srgbClr val="4D4D4D"/>
                    </a:solidFill>
                  </a:uFill>
                  <a:latin typeface="Avenir Next"/>
                  <a:ea typeface="Avenir Next"/>
                  <a:cs typeface="Avenir Next"/>
                  <a:sym typeface="Avenir Next"/>
                </a:rPr>
                <a:t>Circuit Breaker</a:t>
              </a:r>
              <a:endParaRPr sz="1400" b="1">
                <a:uFill>
                  <a:solidFill>
                    <a:srgbClr val="4D4D4D"/>
                  </a:solidFill>
                </a:uFill>
                <a:latin typeface="Avenir Next"/>
                <a:ea typeface="Avenir Next"/>
                <a:cs typeface="Avenir Next"/>
                <a:sym typeface="Avenir Next"/>
              </a:endParaRPr>
            </a:p>
            <a:p>
              <a:pPr lvl="0" algn="ctr">
                <a:defRPr>
                  <a:solidFill>
                    <a:srgbClr val="000000"/>
                  </a:solidFill>
                  <a:uFillTx/>
                </a:defRPr>
              </a:pPr>
              <a:r>
                <a:rPr sz="1400" b="1">
                  <a:solidFill>
                    <a:srgbClr val="4D4D4D"/>
                  </a:solidFill>
                  <a:uFill>
                    <a:solidFill>
                      <a:srgbClr val="4D4D4D"/>
                    </a:solidFill>
                  </a:uFill>
                  <a:latin typeface="Avenir Next"/>
                  <a:ea typeface="Avenir Next"/>
                  <a:cs typeface="Avenir Next"/>
                  <a:sym typeface="Avenir Next"/>
                </a:rPr>
                <a:t>Dashboard</a:t>
              </a:r>
            </a:p>
          </p:txBody>
        </p:sp>
      </p:grpSp>
      <p:sp>
        <p:nvSpPr>
          <p:cNvPr id="1719" name="Shape 1719"/>
          <p:cNvSpPr/>
          <p:nvPr/>
        </p:nvSpPr>
        <p:spPr>
          <a:xfrm>
            <a:off x="2728914" y="1074736"/>
            <a:ext cx="6045202" cy="17840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304800" lvl="0" indent="-304800">
              <a:spcBef>
                <a:spcPts val="500"/>
              </a:spcBef>
              <a:buClr>
                <a:srgbClr val="008881"/>
              </a:buClr>
              <a:buSzPct val="100000"/>
              <a:buFont typeface="Arial"/>
              <a:buChar char="•"/>
              <a:defRPr>
                <a:solidFill>
                  <a:srgbClr val="000000"/>
                </a:solidFill>
                <a:uFillTx/>
              </a:defRPr>
            </a:pPr>
            <a:r>
              <a:rPr sz="2400">
                <a:solidFill>
                  <a:srgbClr val="4D4D4D"/>
                </a:solidFill>
                <a:uFill>
                  <a:solidFill>
                    <a:srgbClr val="4D4D4D"/>
                  </a:solidFill>
                </a:uFill>
                <a:latin typeface="MetaNormalLF-Roman"/>
                <a:ea typeface="MetaNormalLF-Roman"/>
                <a:cs typeface="MetaNormalLF-Roman"/>
                <a:sym typeface="MetaNormalLF-Roman"/>
              </a:rPr>
              <a:t>Netflix OSS Turbine + Hystrix Dashboard</a:t>
            </a:r>
            <a:endParaRPr>
              <a:latin typeface="MetaNormalLF-Roman"/>
              <a:ea typeface="MetaNormalLF-Roman"/>
              <a:cs typeface="MetaNormalLF-Roman"/>
              <a:sym typeface="MetaNormalLF-Roman"/>
            </a:endParaRPr>
          </a:p>
          <a:p>
            <a:pPr marL="304800" lvl="0" indent="-304800">
              <a:spcBef>
                <a:spcPts val="500"/>
              </a:spcBef>
              <a:buClr>
                <a:srgbClr val="008881"/>
              </a:buClr>
              <a:buSzPct val="100000"/>
              <a:buFont typeface="Arial"/>
              <a:buChar char="•"/>
              <a:defRPr>
                <a:solidFill>
                  <a:srgbClr val="000000"/>
                </a:solidFill>
                <a:uFillTx/>
              </a:defRPr>
            </a:pPr>
            <a:r>
              <a:rPr sz="2400">
                <a:solidFill>
                  <a:srgbClr val="4D4D4D"/>
                </a:solidFill>
                <a:uFill>
                  <a:solidFill>
                    <a:srgbClr val="4D4D4D"/>
                  </a:solidFill>
                </a:uFill>
                <a:latin typeface="MetaNormalLF-Roman"/>
                <a:ea typeface="MetaNormalLF-Roman"/>
                <a:cs typeface="MetaNormalLF-Roman"/>
                <a:sym typeface="MetaNormalLF-Roman"/>
              </a:rPr>
              <a:t>Aggregation via AMQP (RabbitMQ)</a:t>
            </a:r>
            <a:endParaRPr>
              <a:latin typeface="MetaNormalLF-Roman"/>
              <a:ea typeface="MetaNormalLF-Roman"/>
              <a:cs typeface="MetaNormalLF-Roman"/>
              <a:sym typeface="MetaNormalLF-Roman"/>
            </a:endParaRPr>
          </a:p>
          <a:p>
            <a:pPr marL="304800" lvl="0" indent="-304800">
              <a:spcBef>
                <a:spcPts val="500"/>
              </a:spcBef>
              <a:buClr>
                <a:srgbClr val="008881"/>
              </a:buClr>
              <a:buSzPct val="100000"/>
              <a:buFont typeface="Arial"/>
              <a:buChar char="•"/>
              <a:defRPr>
                <a:solidFill>
                  <a:srgbClr val="000000"/>
                </a:solidFill>
                <a:uFillTx/>
              </a:defRPr>
            </a:pPr>
            <a:r>
              <a:rPr sz="2400">
                <a:solidFill>
                  <a:srgbClr val="4D4D4D"/>
                </a:solidFill>
                <a:uFill>
                  <a:solidFill>
                    <a:srgbClr val="4D4D4D"/>
                  </a:solidFill>
                </a:uFill>
                <a:latin typeface="MetaNormalLF-Roman"/>
                <a:ea typeface="MetaNormalLF-Roman"/>
                <a:cs typeface="MetaNormalLF-Roman"/>
                <a:sym typeface="MetaNormalLF-Roman"/>
              </a:rPr>
              <a:t>Binding via Spring Cloud Connector</a:t>
            </a:r>
            <a:endParaRPr>
              <a:latin typeface="MetaNormalLF-Roman"/>
              <a:ea typeface="MetaNormalLF-Roman"/>
              <a:cs typeface="MetaNormalLF-Roman"/>
              <a:sym typeface="MetaNormalLF-Roman"/>
            </a:endParaRPr>
          </a:p>
          <a:p>
            <a:pPr marL="304800" lvl="0" indent="-304800">
              <a:spcBef>
                <a:spcPts val="500"/>
              </a:spcBef>
              <a:buClr>
                <a:srgbClr val="008881"/>
              </a:buClr>
              <a:buSzPct val="100000"/>
              <a:buFont typeface="Arial"/>
              <a:buChar char="•"/>
              <a:defRPr>
                <a:solidFill>
                  <a:srgbClr val="000000"/>
                </a:solidFill>
                <a:uFillTx/>
              </a:defRPr>
            </a:pPr>
            <a:r>
              <a:rPr sz="2400">
                <a:solidFill>
                  <a:srgbClr val="4D4D4D"/>
                </a:solidFill>
                <a:uFill>
                  <a:solidFill>
                    <a:srgbClr val="4D4D4D"/>
                  </a:solidFill>
                </a:uFill>
                <a:latin typeface="MetaNormalLF-Roman"/>
                <a:ea typeface="MetaNormalLF-Roman"/>
                <a:cs typeface="MetaNormalLF-Roman"/>
                <a:sym typeface="MetaNormalLF-Roman"/>
              </a:rPr>
              <a:t>Single-tenant, scoped to CF space</a:t>
            </a:r>
          </a:p>
        </p:txBody>
      </p:sp>
    </p:spTree>
  </p:cSld>
  <p:clrMapOvr>
    <a:masterClrMapping/>
  </p:clrMapOvr>
  <p:transition xmlns:p14="http://schemas.microsoft.com/office/powerpoint/2010/main" spd="med">
    <p:dissolv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image38.png"/>
          <p:cNvPicPr/>
          <p:nvPr/>
        </p:nvPicPr>
        <p:blipFill>
          <a:blip r:embed="rId3">
            <a:extLst/>
          </a:blip>
          <a:stretch>
            <a:fillRect/>
          </a:stretch>
        </p:blipFill>
        <p:spPr>
          <a:xfrm>
            <a:off x="850105" y="1955324"/>
            <a:ext cx="1308102" cy="990602"/>
          </a:xfrm>
          <a:prstGeom prst="rect">
            <a:avLst/>
          </a:prstGeom>
          <a:ln w="12700">
            <a:miter lim="400000"/>
          </a:ln>
        </p:spPr>
      </p:pic>
      <p:pic>
        <p:nvPicPr>
          <p:cNvPr id="235" name="image39.png"/>
          <p:cNvPicPr/>
          <p:nvPr/>
        </p:nvPicPr>
        <p:blipFill>
          <a:blip r:embed="rId4">
            <a:extLst/>
          </a:blip>
          <a:stretch>
            <a:fillRect/>
          </a:stretch>
        </p:blipFill>
        <p:spPr>
          <a:xfrm>
            <a:off x="7084248" y="1814829"/>
            <a:ext cx="939802" cy="1174752"/>
          </a:xfrm>
          <a:prstGeom prst="rect">
            <a:avLst/>
          </a:prstGeom>
          <a:ln w="12700">
            <a:miter lim="400000"/>
          </a:ln>
        </p:spPr>
      </p:pic>
      <p:pic>
        <p:nvPicPr>
          <p:cNvPr id="236" name="image40.png"/>
          <p:cNvPicPr/>
          <p:nvPr/>
        </p:nvPicPr>
        <p:blipFill>
          <a:blip r:embed="rId5">
            <a:extLst/>
          </a:blip>
          <a:stretch>
            <a:fillRect/>
          </a:stretch>
        </p:blipFill>
        <p:spPr>
          <a:xfrm>
            <a:off x="7985070" y="126238"/>
            <a:ext cx="723902" cy="952502"/>
          </a:xfrm>
          <a:prstGeom prst="rect">
            <a:avLst/>
          </a:prstGeom>
          <a:ln w="12700">
            <a:miter lim="400000"/>
          </a:ln>
        </p:spPr>
      </p:pic>
      <p:sp>
        <p:nvSpPr>
          <p:cNvPr id="237" name="Shape 237"/>
          <p:cNvSpPr>
            <a:spLocks noGrp="1"/>
          </p:cNvSpPr>
          <p:nvPr>
            <p:ph type="title"/>
          </p:nvPr>
        </p:nvSpPr>
        <p:spPr>
          <a:xfrm>
            <a:off x="366713" y="325438"/>
            <a:ext cx="8410576" cy="554105"/>
          </a:xfrm>
          <a:prstGeom prst="rect">
            <a:avLst/>
          </a:prstGeom>
        </p:spPr>
        <p:txBody>
          <a:bodyPr>
            <a:normAutofit/>
          </a:bodyPr>
          <a:lstStyle>
            <a:lvl1pPr defTabSz="896111">
              <a:defRPr sz="3136"/>
            </a:lvl1pPr>
          </a:lstStyle>
          <a:p>
            <a:pPr lvl="0">
              <a:defRPr sz="1800">
                <a:solidFill>
                  <a:srgbClr val="000000"/>
                </a:solidFill>
                <a:uFillTx/>
              </a:defRPr>
            </a:pPr>
            <a:r>
              <a:rPr sz="3136">
                <a:solidFill>
                  <a:srgbClr val="008881"/>
                </a:solidFill>
                <a:uFill>
                  <a:solidFill>
                    <a:srgbClr val="008881"/>
                  </a:solidFill>
                </a:uFill>
              </a:rPr>
              <a:t>Monolithic Architecture</a:t>
            </a:r>
          </a:p>
        </p:txBody>
      </p:sp>
      <p:sp>
        <p:nvSpPr>
          <p:cNvPr id="238" name="Shape 23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normAutofit/>
          </a:bodyPr>
          <a:lstStyle/>
          <a:p>
            <a:pPr lvl="0">
              <a:defRPr sz="1800">
                <a:solidFill>
                  <a:srgbClr val="000000"/>
                </a:solidFill>
                <a:uFillTx/>
              </a:defRPr>
            </a:pPr>
            <a:fld id="{86CB4B4D-7CA3-9044-876B-883B54F8677D}" type="slidenum">
              <a:rPr sz="800">
                <a:solidFill>
                  <a:srgbClr val="808080"/>
                </a:solidFill>
                <a:uFill>
                  <a:solidFill>
                    <a:srgbClr val="808080"/>
                  </a:solidFill>
                </a:uFill>
              </a:rPr>
              <a:t>4</a:t>
            </a:fld>
            <a:endParaRPr sz="800">
              <a:solidFill>
                <a:srgbClr val="808080"/>
              </a:solidFill>
              <a:uFill>
                <a:solidFill>
                  <a:srgbClr val="808080"/>
                </a:solidFill>
              </a:uFill>
            </a:endParaRPr>
          </a:p>
        </p:txBody>
      </p:sp>
      <p:sp>
        <p:nvSpPr>
          <p:cNvPr id="239" name="Shape 239"/>
          <p:cNvSpPr/>
          <p:nvPr/>
        </p:nvSpPr>
        <p:spPr>
          <a:xfrm>
            <a:off x="6687932" y="3083592"/>
            <a:ext cx="1640993"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4D4D4D"/>
                </a:solidFill>
                <a:uFill>
                  <a:solidFill>
                    <a:srgbClr val="4D4D4D"/>
                  </a:solidFill>
                </a:uFill>
              </a:rPr>
              <a:t>Relational Database</a:t>
            </a:r>
          </a:p>
        </p:txBody>
      </p:sp>
      <p:grpSp>
        <p:nvGrpSpPr>
          <p:cNvPr id="262" name="Group 262"/>
          <p:cNvGrpSpPr/>
          <p:nvPr/>
        </p:nvGrpSpPr>
        <p:grpSpPr>
          <a:xfrm>
            <a:off x="3254866" y="1727166"/>
            <a:ext cx="2634271" cy="1597728"/>
            <a:chOff x="0" y="0"/>
            <a:chExt cx="2634270" cy="1597727"/>
          </a:xfrm>
        </p:grpSpPr>
        <p:grpSp>
          <p:nvGrpSpPr>
            <p:cNvPr id="260" name="Group 260"/>
            <p:cNvGrpSpPr/>
            <p:nvPr/>
          </p:nvGrpSpPr>
          <p:grpSpPr>
            <a:xfrm>
              <a:off x="0" y="0"/>
              <a:ext cx="2634271" cy="1316937"/>
              <a:chOff x="0" y="0"/>
              <a:chExt cx="2634270" cy="1316936"/>
            </a:xfrm>
          </p:grpSpPr>
          <p:sp>
            <p:nvSpPr>
              <p:cNvPr id="240" name="Shape 240"/>
              <p:cNvSpPr/>
              <p:nvPr/>
            </p:nvSpPr>
            <p:spPr>
              <a:xfrm>
                <a:off x="0" y="0"/>
                <a:ext cx="2634271" cy="1316937"/>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defRPr>
                    <a:latin typeface="Arial"/>
                    <a:ea typeface="Arial"/>
                    <a:cs typeface="Arial"/>
                    <a:sym typeface="Arial"/>
                  </a:defRPr>
                </a:pPr>
                <a:endParaRPr/>
              </a:p>
            </p:txBody>
          </p:sp>
          <p:grpSp>
            <p:nvGrpSpPr>
              <p:cNvPr id="259" name="Group 259"/>
              <p:cNvGrpSpPr/>
              <p:nvPr/>
            </p:nvGrpSpPr>
            <p:grpSpPr>
              <a:xfrm>
                <a:off x="53089" y="61726"/>
                <a:ext cx="2528093" cy="1193486"/>
                <a:chOff x="0" y="0"/>
                <a:chExt cx="2528092" cy="1193485"/>
              </a:xfrm>
            </p:grpSpPr>
            <p:grpSp>
              <p:nvGrpSpPr>
                <p:cNvPr id="243" name="Group 243"/>
                <p:cNvGrpSpPr/>
                <p:nvPr/>
              </p:nvGrpSpPr>
              <p:grpSpPr>
                <a:xfrm>
                  <a:off x="0" y="825911"/>
                  <a:ext cx="2520495" cy="367575"/>
                  <a:chOff x="0" y="0"/>
                  <a:chExt cx="2520494" cy="367574"/>
                </a:xfrm>
              </p:grpSpPr>
              <p:sp>
                <p:nvSpPr>
                  <p:cNvPr id="241" name="Shape 241"/>
                  <p:cNvSpPr/>
                  <p:nvPr/>
                </p:nvSpPr>
                <p:spPr>
                  <a:xfrm>
                    <a:off x="0" y="0"/>
                    <a:ext cx="2520495" cy="367575"/>
                  </a:xfrm>
                  <a:prstGeom prst="roundRect">
                    <a:avLst>
                      <a:gd name="adj" fmla="val 20000"/>
                    </a:avLst>
                  </a:prstGeom>
                  <a:solidFill>
                    <a:srgbClr val="006D63"/>
                  </a:solidFill>
                  <a:ln w="12700" cap="flat">
                    <a:noFill/>
                    <a:miter lim="400000"/>
                  </a:ln>
                  <a:effectLst/>
                </p:spPr>
                <p:txBody>
                  <a:bodyPr wrap="square" lIns="0" tIns="0" rIns="0" bIns="0" numCol="1" anchor="ctr">
                    <a:noAutofit/>
                  </a:bodyPr>
                  <a:lstStyle/>
                  <a:p>
                    <a:pPr lvl="0" algn="ctr" defTabSz="584200">
                      <a:defRPr>
                        <a:solidFill>
                          <a:srgbClr val="000000"/>
                        </a:solidFill>
                        <a:uFillTx/>
                        <a:latin typeface="Avenir Next"/>
                        <a:ea typeface="Avenir Next"/>
                        <a:cs typeface="Avenir Next"/>
                        <a:sym typeface="Avenir Next"/>
                      </a:defRPr>
                    </a:pPr>
                    <a:endParaRPr/>
                  </a:p>
                </p:txBody>
              </p:sp>
              <p:sp>
                <p:nvSpPr>
                  <p:cNvPr id="242" name="Shape 242"/>
                  <p:cNvSpPr/>
                  <p:nvPr/>
                </p:nvSpPr>
                <p:spPr>
                  <a:xfrm>
                    <a:off x="21532" y="31387"/>
                    <a:ext cx="247743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Data Access</a:t>
                    </a:r>
                  </a:p>
                </p:txBody>
              </p:sp>
            </p:grpSp>
            <p:grpSp>
              <p:nvGrpSpPr>
                <p:cNvPr id="246" name="Group 246"/>
                <p:cNvGrpSpPr/>
                <p:nvPr/>
              </p:nvGrpSpPr>
              <p:grpSpPr>
                <a:xfrm>
                  <a:off x="3380" y="408484"/>
                  <a:ext cx="1663884" cy="367575"/>
                  <a:chOff x="0" y="0"/>
                  <a:chExt cx="1663883" cy="367574"/>
                </a:xfrm>
              </p:grpSpPr>
              <p:sp>
                <p:nvSpPr>
                  <p:cNvPr id="244" name="Shape 244"/>
                  <p:cNvSpPr/>
                  <p:nvPr/>
                </p:nvSpPr>
                <p:spPr>
                  <a:xfrm>
                    <a:off x="0" y="0"/>
                    <a:ext cx="1663884" cy="36757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a:solidFill>
                          <a:srgbClr val="000000"/>
                        </a:solidFill>
                        <a:uFillTx/>
                        <a:latin typeface="Avenir Next"/>
                        <a:ea typeface="Avenir Next"/>
                        <a:cs typeface="Avenir Next"/>
                        <a:sym typeface="Avenir Next"/>
                      </a:defRPr>
                    </a:pPr>
                    <a:endParaRPr/>
                  </a:p>
                </p:txBody>
              </p:sp>
              <p:sp>
                <p:nvSpPr>
                  <p:cNvPr id="245" name="Shape 245"/>
                  <p:cNvSpPr/>
                  <p:nvPr/>
                </p:nvSpPr>
                <p:spPr>
                  <a:xfrm>
                    <a:off x="21532" y="31387"/>
                    <a:ext cx="1620819"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Service</a:t>
                    </a:r>
                  </a:p>
                </p:txBody>
              </p:sp>
            </p:grpSp>
            <p:grpSp>
              <p:nvGrpSpPr>
                <p:cNvPr id="249" name="Group 249"/>
                <p:cNvGrpSpPr/>
                <p:nvPr/>
              </p:nvGrpSpPr>
              <p:grpSpPr>
                <a:xfrm>
                  <a:off x="20902" y="-1"/>
                  <a:ext cx="808661" cy="367575"/>
                  <a:chOff x="0" y="0"/>
                  <a:chExt cx="808660" cy="367573"/>
                </a:xfrm>
              </p:grpSpPr>
              <p:sp>
                <p:nvSpPr>
                  <p:cNvPr id="247" name="Shape 247"/>
                  <p:cNvSpPr/>
                  <p:nvPr/>
                </p:nvSpPr>
                <p:spPr>
                  <a:xfrm>
                    <a:off x="0" y="0"/>
                    <a:ext cx="808661" cy="367574"/>
                  </a:xfrm>
                  <a:prstGeom prst="roundRect">
                    <a:avLst>
                      <a:gd name="adj" fmla="val 20000"/>
                    </a:avLst>
                  </a:prstGeom>
                  <a:solidFill>
                    <a:srgbClr val="A7A7A7"/>
                  </a:solidFill>
                  <a:ln w="12700" cap="flat">
                    <a:noFill/>
                    <a:miter lim="400000"/>
                  </a:ln>
                  <a:effectLst/>
                </p:spPr>
                <p:txBody>
                  <a:bodyPr wrap="square" lIns="0" tIns="0" rIns="0" bIns="0" numCol="1" anchor="ctr">
                    <a:noAutofit/>
                  </a:bodyPr>
                  <a:lstStyle/>
                  <a:p>
                    <a:pPr lvl="0" algn="ctr" defTabSz="584200">
                      <a:defRPr>
                        <a:solidFill>
                          <a:srgbClr val="000000"/>
                        </a:solidFill>
                        <a:uFillTx/>
                        <a:latin typeface="Avenir Next"/>
                        <a:ea typeface="Avenir Next"/>
                        <a:cs typeface="Avenir Next"/>
                        <a:sym typeface="Avenir Next"/>
                      </a:defRPr>
                    </a:pPr>
                    <a:endParaRPr/>
                  </a:p>
                </p:txBody>
              </p:sp>
              <p:sp>
                <p:nvSpPr>
                  <p:cNvPr id="248" name="Shape 248"/>
                  <p:cNvSpPr/>
                  <p:nvPr/>
                </p:nvSpPr>
                <p:spPr>
                  <a:xfrm>
                    <a:off x="21531" y="31386"/>
                    <a:ext cx="765598"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HTML</a:t>
                    </a:r>
                  </a:p>
                </p:txBody>
              </p:sp>
            </p:grpSp>
            <p:grpSp>
              <p:nvGrpSpPr>
                <p:cNvPr id="252" name="Group 252"/>
                <p:cNvGrpSpPr/>
                <p:nvPr/>
              </p:nvGrpSpPr>
              <p:grpSpPr>
                <a:xfrm>
                  <a:off x="870167" y="-1"/>
                  <a:ext cx="808661" cy="367575"/>
                  <a:chOff x="0" y="0"/>
                  <a:chExt cx="808660" cy="367573"/>
                </a:xfrm>
              </p:grpSpPr>
              <p:sp>
                <p:nvSpPr>
                  <p:cNvPr id="250" name="Shape 250"/>
                  <p:cNvSpPr/>
                  <p:nvPr/>
                </p:nvSpPr>
                <p:spPr>
                  <a:xfrm>
                    <a:off x="0" y="0"/>
                    <a:ext cx="808661" cy="367574"/>
                  </a:xfrm>
                  <a:prstGeom prst="roundRect">
                    <a:avLst>
                      <a:gd name="adj" fmla="val 20000"/>
                    </a:avLst>
                  </a:prstGeom>
                  <a:solidFill>
                    <a:srgbClr val="A7A7A7"/>
                  </a:solidFill>
                  <a:ln w="12700" cap="flat">
                    <a:noFill/>
                    <a:miter lim="400000"/>
                  </a:ln>
                  <a:effectLst/>
                </p:spPr>
                <p:txBody>
                  <a:bodyPr wrap="square" lIns="0" tIns="0" rIns="0" bIns="0" numCol="1" anchor="ctr">
                    <a:noAutofit/>
                  </a:bodyPr>
                  <a:lstStyle/>
                  <a:p>
                    <a:pPr lvl="0" algn="ctr" defTabSz="584200">
                      <a:defRPr>
                        <a:solidFill>
                          <a:srgbClr val="000000"/>
                        </a:solidFill>
                        <a:uFillTx/>
                        <a:latin typeface="Avenir Next"/>
                        <a:ea typeface="Avenir Next"/>
                        <a:cs typeface="Avenir Next"/>
                        <a:sym typeface="Avenir Next"/>
                      </a:defRPr>
                    </a:pPr>
                    <a:endParaRPr/>
                  </a:p>
                </p:txBody>
              </p:sp>
              <p:sp>
                <p:nvSpPr>
                  <p:cNvPr id="251" name="Shape 251"/>
                  <p:cNvSpPr/>
                  <p:nvPr/>
                </p:nvSpPr>
                <p:spPr>
                  <a:xfrm>
                    <a:off x="21531" y="37736"/>
                    <a:ext cx="765598" cy="292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100">
                        <a:solidFill>
                          <a:srgbClr val="FFFFFF"/>
                        </a:solidFill>
                        <a:uFillTx/>
                        <a:latin typeface="Avenir Next"/>
                        <a:ea typeface="Avenir Next"/>
                        <a:cs typeface="Avenir Next"/>
                        <a:sym typeface="Avenir Next"/>
                      </a:defRPr>
                    </a:lvl1pPr>
                  </a:lstStyle>
                  <a:p>
                    <a:pPr lvl="0">
                      <a:defRPr sz="1800">
                        <a:solidFill>
                          <a:srgbClr val="000000"/>
                        </a:solidFill>
                      </a:defRPr>
                    </a:pPr>
                    <a:r>
                      <a:rPr sz="1100">
                        <a:solidFill>
                          <a:srgbClr val="FFFFFF"/>
                        </a:solidFill>
                      </a:rPr>
                      <a:t>JavaScript</a:t>
                    </a:r>
                  </a:p>
                </p:txBody>
              </p:sp>
            </p:grpSp>
            <p:grpSp>
              <p:nvGrpSpPr>
                <p:cNvPr id="255" name="Group 255"/>
                <p:cNvGrpSpPr/>
                <p:nvPr/>
              </p:nvGrpSpPr>
              <p:grpSpPr>
                <a:xfrm>
                  <a:off x="1719433" y="5307"/>
                  <a:ext cx="808660" cy="367575"/>
                  <a:chOff x="0" y="0"/>
                  <a:chExt cx="808659" cy="367574"/>
                </a:xfrm>
              </p:grpSpPr>
              <p:sp>
                <p:nvSpPr>
                  <p:cNvPr id="253" name="Shape 253"/>
                  <p:cNvSpPr/>
                  <p:nvPr/>
                </p:nvSpPr>
                <p:spPr>
                  <a:xfrm>
                    <a:off x="0" y="0"/>
                    <a:ext cx="808660" cy="367575"/>
                  </a:xfrm>
                  <a:prstGeom prst="roundRect">
                    <a:avLst>
                      <a:gd name="adj" fmla="val 20000"/>
                    </a:avLst>
                  </a:prstGeom>
                  <a:solidFill>
                    <a:srgbClr val="A7A7A7"/>
                  </a:solidFill>
                  <a:ln w="12700" cap="flat">
                    <a:noFill/>
                    <a:miter lim="400000"/>
                  </a:ln>
                  <a:effectLst/>
                </p:spPr>
                <p:txBody>
                  <a:bodyPr wrap="square" lIns="0" tIns="0" rIns="0" bIns="0" numCol="1" anchor="ctr">
                    <a:noAutofit/>
                  </a:bodyPr>
                  <a:lstStyle/>
                  <a:p>
                    <a:pPr lvl="0" algn="ctr" defTabSz="584200">
                      <a:defRPr>
                        <a:solidFill>
                          <a:srgbClr val="000000"/>
                        </a:solidFill>
                        <a:uFillTx/>
                        <a:latin typeface="Avenir Next"/>
                        <a:ea typeface="Avenir Next"/>
                        <a:cs typeface="Avenir Next"/>
                        <a:sym typeface="Avenir Next"/>
                      </a:defRPr>
                    </a:pPr>
                    <a:endParaRPr/>
                  </a:p>
                </p:txBody>
              </p:sp>
              <p:sp>
                <p:nvSpPr>
                  <p:cNvPr id="254" name="Shape 254"/>
                  <p:cNvSpPr/>
                  <p:nvPr/>
                </p:nvSpPr>
                <p:spPr>
                  <a:xfrm>
                    <a:off x="21531" y="31387"/>
                    <a:ext cx="765597"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MVC</a:t>
                    </a:r>
                  </a:p>
                </p:txBody>
              </p:sp>
            </p:grpSp>
            <p:grpSp>
              <p:nvGrpSpPr>
                <p:cNvPr id="258" name="Group 258"/>
                <p:cNvGrpSpPr/>
                <p:nvPr/>
              </p:nvGrpSpPr>
              <p:grpSpPr>
                <a:xfrm>
                  <a:off x="1719433" y="408484"/>
                  <a:ext cx="808660" cy="367575"/>
                  <a:chOff x="0" y="0"/>
                  <a:chExt cx="808659" cy="367574"/>
                </a:xfrm>
              </p:grpSpPr>
              <p:sp>
                <p:nvSpPr>
                  <p:cNvPr id="256" name="Shape 256"/>
                  <p:cNvSpPr/>
                  <p:nvPr/>
                </p:nvSpPr>
                <p:spPr>
                  <a:xfrm>
                    <a:off x="0" y="0"/>
                    <a:ext cx="808660" cy="36757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a:solidFill>
                          <a:srgbClr val="000000"/>
                        </a:solidFill>
                        <a:uFillTx/>
                        <a:latin typeface="Avenir Next"/>
                        <a:ea typeface="Avenir Next"/>
                        <a:cs typeface="Avenir Next"/>
                        <a:sym typeface="Avenir Next"/>
                      </a:defRPr>
                    </a:pPr>
                    <a:endParaRPr/>
                  </a:p>
                </p:txBody>
              </p:sp>
              <p:sp>
                <p:nvSpPr>
                  <p:cNvPr id="257" name="Shape 257"/>
                  <p:cNvSpPr/>
                  <p:nvPr/>
                </p:nvSpPr>
                <p:spPr>
                  <a:xfrm>
                    <a:off x="21531" y="31387"/>
                    <a:ext cx="765597"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Service</a:t>
                    </a:r>
                  </a:p>
                </p:txBody>
              </p:sp>
            </p:grpSp>
          </p:grpSp>
        </p:grpSp>
        <p:sp>
          <p:nvSpPr>
            <p:cNvPr id="261" name="Shape 261"/>
            <p:cNvSpPr/>
            <p:nvPr/>
          </p:nvSpPr>
          <p:spPr>
            <a:xfrm>
              <a:off x="374712" y="1356427"/>
              <a:ext cx="1866443" cy="241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4D4D4D"/>
                  </a:solidFill>
                  <a:uFill>
                    <a:solidFill>
                      <a:srgbClr val="4D4D4D"/>
                    </a:solidFill>
                  </a:uFill>
                </a:rPr>
                <a:t>Monolithic Application</a:t>
              </a:r>
            </a:p>
          </p:txBody>
        </p:sp>
      </p:grpSp>
      <p:sp>
        <p:nvSpPr>
          <p:cNvPr id="263" name="Shape 263"/>
          <p:cNvSpPr/>
          <p:nvPr/>
        </p:nvSpPr>
        <p:spPr>
          <a:xfrm>
            <a:off x="1118888" y="3083592"/>
            <a:ext cx="679096"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4D4D4D"/>
                </a:solidFill>
                <a:uFill>
                  <a:solidFill>
                    <a:srgbClr val="4D4D4D"/>
                  </a:solidFill>
                </a:uFill>
              </a:rPr>
              <a:t>Browser</a:t>
            </a:r>
          </a:p>
        </p:txBody>
      </p:sp>
      <p:sp>
        <p:nvSpPr>
          <p:cNvPr id="264" name="Shape 264"/>
          <p:cNvSpPr/>
          <p:nvPr/>
        </p:nvSpPr>
        <p:spPr>
          <a:xfrm>
            <a:off x="2232342" y="2495550"/>
            <a:ext cx="818517" cy="2"/>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defRPr>
            </a:pPr>
            <a:endParaRPr/>
          </a:p>
        </p:txBody>
      </p:sp>
      <p:sp>
        <p:nvSpPr>
          <p:cNvPr id="265" name="Shape 265"/>
          <p:cNvSpPr/>
          <p:nvPr/>
        </p:nvSpPr>
        <p:spPr>
          <a:xfrm>
            <a:off x="6093142" y="2434590"/>
            <a:ext cx="81851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defRPr>
            </a:pPr>
            <a:endParaRPr/>
          </a:p>
        </p:txBody>
      </p:sp>
    </p:spTree>
  </p:cSld>
  <p:clrMapOvr>
    <a:masterClrMapping/>
  </p:clrMapOvr>
  <p:transition xmlns:p14="http://schemas.microsoft.com/office/powerpoint/2010/main" spd="med">
    <p:push/>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p:dissolv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hape 26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normAutofit/>
          </a:bodyPr>
          <a:lstStyle/>
          <a:p>
            <a:pPr lvl="0">
              <a:defRPr sz="1800">
                <a:solidFill>
                  <a:srgbClr val="000000"/>
                </a:solidFill>
                <a:uFillTx/>
              </a:defRPr>
            </a:pPr>
            <a:fld id="{86CB4B4D-7CA3-9044-876B-883B54F8677D}" type="slidenum">
              <a:rPr sz="800">
                <a:solidFill>
                  <a:srgbClr val="808080"/>
                </a:solidFill>
                <a:uFill>
                  <a:solidFill>
                    <a:srgbClr val="808080"/>
                  </a:solidFill>
                </a:uFill>
              </a:rPr>
              <a:t>5</a:t>
            </a:fld>
            <a:endParaRPr sz="800">
              <a:solidFill>
                <a:srgbClr val="808080"/>
              </a:solidFill>
              <a:uFill>
                <a:solidFill>
                  <a:srgbClr val="808080"/>
                </a:solidFill>
              </a:uFill>
            </a:endParaRPr>
          </a:p>
        </p:txBody>
      </p:sp>
      <p:sp>
        <p:nvSpPr>
          <p:cNvPr id="270" name="Shape 270"/>
          <p:cNvSpPr>
            <a:spLocks noGrp="1"/>
          </p:cNvSpPr>
          <p:nvPr>
            <p:ph type="title"/>
          </p:nvPr>
        </p:nvSpPr>
        <p:spPr>
          <a:xfrm>
            <a:off x="366713" y="325437"/>
            <a:ext cx="8410576" cy="623890"/>
          </a:xfrm>
          <a:prstGeom prst="rect">
            <a:avLst/>
          </a:prstGeom>
        </p:spPr>
        <p:txBody>
          <a:bodyPr>
            <a:normAutofit/>
          </a:bodyPr>
          <a:lstStyle/>
          <a:p>
            <a:pPr lvl="0">
              <a:defRPr sz="1800">
                <a:solidFill>
                  <a:srgbClr val="000000"/>
                </a:solidFill>
                <a:uFillTx/>
              </a:defRPr>
            </a:pPr>
            <a:r>
              <a:rPr sz="3200">
                <a:solidFill>
                  <a:srgbClr val="008881"/>
                </a:solidFill>
                <a:uFill>
                  <a:solidFill>
                    <a:srgbClr val="008881"/>
                  </a:solidFill>
                </a:uFill>
              </a:rPr>
              <a:t>Monolithic Architectures</a:t>
            </a:r>
          </a:p>
        </p:txBody>
      </p:sp>
      <p:sp>
        <p:nvSpPr>
          <p:cNvPr id="271" name="Shape 271"/>
          <p:cNvSpPr>
            <a:spLocks noGrp="1"/>
          </p:cNvSpPr>
          <p:nvPr>
            <p:ph type="body" idx="1"/>
          </p:nvPr>
        </p:nvSpPr>
        <p:spPr>
          <a:xfrm>
            <a:off x="366714" y="1074736"/>
            <a:ext cx="8410576" cy="3429003"/>
          </a:xfrm>
          <a:prstGeom prst="rect">
            <a:avLst/>
          </a:prstGeom>
        </p:spPr>
        <p:txBody>
          <a:bodyPr>
            <a:normAutofit/>
          </a:bodyPr>
          <a:lstStyle/>
          <a:p>
            <a:pPr marL="237363" lvl="0" indent="-237363" defTabSz="813816">
              <a:spcBef>
                <a:spcPts val="1000"/>
              </a:spcBef>
              <a:defRPr sz="1800">
                <a:solidFill>
                  <a:srgbClr val="000000"/>
                </a:solidFill>
                <a:uFillTx/>
              </a:defRPr>
            </a:pPr>
            <a:r>
              <a:rPr sz="2100">
                <a:solidFill>
                  <a:srgbClr val="4D4D4D"/>
                </a:solidFill>
                <a:uFill>
                  <a:solidFill>
                    <a:srgbClr val="4D4D4D"/>
                  </a:solidFill>
                </a:uFill>
              </a:rPr>
              <a:t>Complex</a:t>
            </a:r>
          </a:p>
          <a:p>
            <a:pPr marL="237363" lvl="0" indent="-237363" defTabSz="813816">
              <a:spcBef>
                <a:spcPts val="1000"/>
              </a:spcBef>
              <a:defRPr sz="1800">
                <a:solidFill>
                  <a:srgbClr val="000000"/>
                </a:solidFill>
                <a:uFillTx/>
              </a:defRPr>
            </a:pPr>
            <a:r>
              <a:rPr sz="2100">
                <a:solidFill>
                  <a:srgbClr val="4D4D4D"/>
                </a:solidFill>
                <a:uFill>
                  <a:solidFill>
                    <a:srgbClr val="4D4D4D"/>
                  </a:solidFill>
                </a:uFill>
              </a:rPr>
              <a:t>Modularity Dependent Upon Language / Frameworks</a:t>
            </a:r>
          </a:p>
          <a:p>
            <a:pPr marL="237363" lvl="0" indent="-237363" defTabSz="813816">
              <a:spcBef>
                <a:spcPts val="1000"/>
              </a:spcBef>
              <a:defRPr sz="1800">
                <a:solidFill>
                  <a:srgbClr val="000000"/>
                </a:solidFill>
                <a:uFillTx/>
              </a:defRPr>
            </a:pPr>
            <a:r>
              <a:rPr sz="2100">
                <a:solidFill>
                  <a:srgbClr val="4D4D4D"/>
                </a:solidFill>
                <a:uFill>
                  <a:solidFill>
                    <a:srgbClr val="4D4D4D"/>
                  </a:solidFill>
                </a:uFill>
              </a:rPr>
              <a:t>Change Cycles Tightly Coupled / Obstacle to Frequent Deploys</a:t>
            </a:r>
          </a:p>
          <a:p>
            <a:pPr marL="237363" lvl="0" indent="-237363" defTabSz="813816">
              <a:spcBef>
                <a:spcPts val="1000"/>
              </a:spcBef>
              <a:defRPr sz="1800">
                <a:solidFill>
                  <a:srgbClr val="000000"/>
                </a:solidFill>
                <a:uFillTx/>
              </a:defRPr>
            </a:pPr>
            <a:r>
              <a:rPr sz="2100">
                <a:solidFill>
                  <a:srgbClr val="4D4D4D"/>
                </a:solidFill>
                <a:uFill>
                  <a:solidFill>
                    <a:srgbClr val="4D4D4D"/>
                  </a:solidFill>
                </a:uFill>
              </a:rPr>
              <a:t>Inefficient Scaling</a:t>
            </a:r>
          </a:p>
          <a:p>
            <a:pPr marL="237363" lvl="0" indent="-237363" defTabSz="813816">
              <a:spcBef>
                <a:spcPts val="1000"/>
              </a:spcBef>
              <a:defRPr sz="1800">
                <a:solidFill>
                  <a:srgbClr val="000000"/>
                </a:solidFill>
                <a:uFillTx/>
              </a:defRPr>
            </a:pPr>
            <a:r>
              <a:rPr sz="2100">
                <a:solidFill>
                  <a:srgbClr val="4D4D4D"/>
                </a:solidFill>
                <a:uFill>
                  <a:solidFill>
                    <a:srgbClr val="4D4D4D"/>
                  </a:solidFill>
                </a:uFill>
              </a:rPr>
              <a:t>Can Be Intimidating to New Developers</a:t>
            </a:r>
          </a:p>
          <a:p>
            <a:pPr marL="237363" lvl="0" indent="-237363" defTabSz="813816">
              <a:spcBef>
                <a:spcPts val="1000"/>
              </a:spcBef>
              <a:defRPr sz="1800">
                <a:solidFill>
                  <a:srgbClr val="000000"/>
                </a:solidFill>
                <a:uFillTx/>
              </a:defRPr>
            </a:pPr>
            <a:r>
              <a:rPr sz="2100">
                <a:solidFill>
                  <a:srgbClr val="4D4D4D"/>
                </a:solidFill>
                <a:uFill>
                  <a:solidFill>
                    <a:srgbClr val="4D4D4D"/>
                  </a:solidFill>
                </a:uFill>
              </a:rPr>
              <a:t>Obstacle to Scaling Development</a:t>
            </a:r>
          </a:p>
          <a:p>
            <a:pPr marL="237363" lvl="0" indent="-237363" defTabSz="813816">
              <a:spcBef>
                <a:spcPts val="1000"/>
              </a:spcBef>
              <a:defRPr sz="1800">
                <a:solidFill>
                  <a:srgbClr val="000000"/>
                </a:solidFill>
                <a:uFillTx/>
              </a:defRPr>
            </a:pPr>
            <a:r>
              <a:rPr sz="2100">
                <a:solidFill>
                  <a:srgbClr val="4D4D4D"/>
                </a:solidFill>
                <a:uFill>
                  <a:solidFill>
                    <a:srgbClr val="4D4D4D"/>
                  </a:solidFill>
                </a:uFill>
              </a:rPr>
              <a:t>Requires Long-Term Commitment to Technical Stack</a:t>
            </a:r>
          </a:p>
        </p:txBody>
      </p:sp>
      <p:pic>
        <p:nvPicPr>
          <p:cNvPr id="272" name="image40.png"/>
          <p:cNvPicPr/>
          <p:nvPr/>
        </p:nvPicPr>
        <p:blipFill>
          <a:blip r:embed="rId2">
            <a:extLst/>
          </a:blip>
          <a:stretch>
            <a:fillRect/>
          </a:stretch>
        </p:blipFill>
        <p:spPr>
          <a:xfrm>
            <a:off x="7985070" y="126238"/>
            <a:ext cx="723902" cy="952502"/>
          </a:xfrm>
          <a:prstGeom prst="rect">
            <a:avLst/>
          </a:prstGeom>
          <a:ln w="12700">
            <a:miter lim="400000"/>
          </a:ln>
        </p:spPr>
      </p:pic>
    </p:spTree>
  </p:cSld>
  <p:clrMapOvr>
    <a:masterClrMapping/>
  </p:clrMapOvr>
  <p:transition xmlns:p14="http://schemas.microsoft.com/office/powerpoint/2010/main" spd="med">
    <p:push/>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iterate>
                                    <p:tmAbs val="0"/>
                                  </p:iterate>
                                  <p:childTnLst>
                                    <p:set>
                                      <p:cBhvr>
                                        <p:cTn id="6" fill="hold"/>
                                        <p:tgtEl>
                                          <p:spTgt spid="271">
                                            <p:bg/>
                                          </p:spTgt>
                                        </p:tgtEl>
                                        <p:attrNameLst>
                                          <p:attrName>style.visibility</p:attrName>
                                        </p:attrNameLst>
                                      </p:cBhvr>
                                      <p:to>
                                        <p:strVal val="visible"/>
                                      </p:to>
                                    </p:set>
                                    <p:animEffect transition="in" filter="fade">
                                      <p:cBhvr>
                                        <p:cTn id="7" dur="1000"/>
                                        <p:tgtEl>
                                          <p:spTgt spid="271">
                                            <p:bg/>
                                          </p:spTgt>
                                        </p:tgtEl>
                                      </p:cBhvr>
                                    </p:animEffect>
                                  </p:childTnLst>
                                </p:cTn>
                              </p:par>
                              <p:par>
                                <p:cTn id="8" presetID="10" presetClass="entr" presetSubtype="0" fill="hold" grpId="1">
                                  <p:stCondLst>
                                    <p:cond delay="0"/>
                                  </p:stCondLst>
                                  <p:iterate>
                                    <p:tmAbs val="0"/>
                                  </p:iterate>
                                  <p:childTnLst>
                                    <p:set>
                                      <p:cBhvr>
                                        <p:cTn id="9" fill="hold"/>
                                        <p:tgtEl>
                                          <p:spTgt spid="271">
                                            <p:txEl>
                                              <p:pRg st="0" end="0"/>
                                            </p:txEl>
                                          </p:spTgt>
                                        </p:tgtEl>
                                        <p:attrNameLst>
                                          <p:attrName>style.visibility</p:attrName>
                                        </p:attrNameLst>
                                      </p:cBhvr>
                                      <p:to>
                                        <p:strVal val="visible"/>
                                      </p:to>
                                    </p:set>
                                    <p:animEffect transition="in" filter="fade">
                                      <p:cBhvr>
                                        <p:cTn id="10" dur="1000"/>
                                        <p:tgtEl>
                                          <p:spTgt spid="271">
                                            <p:txEl>
                                              <p:pRg st="0" end="0"/>
                                            </p:txEl>
                                          </p:spTgt>
                                        </p:tgtEl>
                                      </p:cBhvr>
                                    </p:animEffect>
                                  </p:childTnLst>
                                </p:cTn>
                              </p:par>
                            </p:childTnLst>
                          </p:cTn>
                        </p:par>
                        <p:par>
                          <p:cTn id="11" fill="hold">
                            <p:stCondLst>
                              <p:cond delay="1000"/>
                            </p:stCondLst>
                            <p:childTnLst>
                              <p:par>
                                <p:cTn id="12" presetID="10" presetClass="entr" presetSubtype="0" fill="hold" grpId="1" nodeType="afterEffect">
                                  <p:stCondLst>
                                    <p:cond delay="0"/>
                                  </p:stCondLst>
                                  <p:iterate>
                                    <p:tmAbs val="0"/>
                                  </p:iterate>
                                  <p:childTnLst>
                                    <p:set>
                                      <p:cBhvr>
                                        <p:cTn id="13" fill="hold"/>
                                        <p:tgtEl>
                                          <p:spTgt spid="271">
                                            <p:txEl>
                                              <p:pRg st="1" end="1"/>
                                            </p:txEl>
                                          </p:spTgt>
                                        </p:tgtEl>
                                        <p:attrNameLst>
                                          <p:attrName>style.visibility</p:attrName>
                                        </p:attrNameLst>
                                      </p:cBhvr>
                                      <p:to>
                                        <p:strVal val="visible"/>
                                      </p:to>
                                    </p:set>
                                    <p:animEffect transition="in" filter="fade">
                                      <p:cBhvr>
                                        <p:cTn id="14" dur="1000"/>
                                        <p:tgtEl>
                                          <p:spTgt spid="271">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1" nodeType="clickEffect">
                                  <p:stCondLst>
                                    <p:cond delay="0"/>
                                  </p:stCondLst>
                                  <p:iterate>
                                    <p:tmAbs val="0"/>
                                  </p:iterate>
                                  <p:childTnLst>
                                    <p:set>
                                      <p:cBhvr>
                                        <p:cTn id="18" fill="hold"/>
                                        <p:tgtEl>
                                          <p:spTgt spid="271">
                                            <p:txEl>
                                              <p:pRg st="2" end="2"/>
                                            </p:txEl>
                                          </p:spTgt>
                                        </p:tgtEl>
                                        <p:attrNameLst>
                                          <p:attrName>style.visibility</p:attrName>
                                        </p:attrNameLst>
                                      </p:cBhvr>
                                      <p:to>
                                        <p:strVal val="visible"/>
                                      </p:to>
                                    </p:set>
                                    <p:animEffect transition="in" filter="fade">
                                      <p:cBhvr>
                                        <p:cTn id="19" dur="1000"/>
                                        <p:tgtEl>
                                          <p:spTgt spid="271">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1" nodeType="clickEffect">
                                  <p:stCondLst>
                                    <p:cond delay="0"/>
                                  </p:stCondLst>
                                  <p:iterate>
                                    <p:tmAbs val="0"/>
                                  </p:iterate>
                                  <p:childTnLst>
                                    <p:set>
                                      <p:cBhvr>
                                        <p:cTn id="23" fill="hold"/>
                                        <p:tgtEl>
                                          <p:spTgt spid="271">
                                            <p:txEl>
                                              <p:pRg st="3" end="3"/>
                                            </p:txEl>
                                          </p:spTgt>
                                        </p:tgtEl>
                                        <p:attrNameLst>
                                          <p:attrName>style.visibility</p:attrName>
                                        </p:attrNameLst>
                                      </p:cBhvr>
                                      <p:to>
                                        <p:strVal val="visible"/>
                                      </p:to>
                                    </p:set>
                                    <p:animEffect transition="in" filter="fade">
                                      <p:cBhvr>
                                        <p:cTn id="24" dur="1000"/>
                                        <p:tgtEl>
                                          <p:spTgt spid="271">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1" nodeType="clickEffect">
                                  <p:stCondLst>
                                    <p:cond delay="0"/>
                                  </p:stCondLst>
                                  <p:iterate>
                                    <p:tmAbs val="0"/>
                                  </p:iterate>
                                  <p:childTnLst>
                                    <p:set>
                                      <p:cBhvr>
                                        <p:cTn id="28" fill="hold"/>
                                        <p:tgtEl>
                                          <p:spTgt spid="271">
                                            <p:txEl>
                                              <p:pRg st="4" end="4"/>
                                            </p:txEl>
                                          </p:spTgt>
                                        </p:tgtEl>
                                        <p:attrNameLst>
                                          <p:attrName>style.visibility</p:attrName>
                                        </p:attrNameLst>
                                      </p:cBhvr>
                                      <p:to>
                                        <p:strVal val="visible"/>
                                      </p:to>
                                    </p:set>
                                    <p:animEffect transition="in" filter="fade">
                                      <p:cBhvr>
                                        <p:cTn id="29" dur="1000"/>
                                        <p:tgtEl>
                                          <p:spTgt spid="271">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1" nodeType="clickEffect">
                                  <p:stCondLst>
                                    <p:cond delay="0"/>
                                  </p:stCondLst>
                                  <p:iterate>
                                    <p:tmAbs val="0"/>
                                  </p:iterate>
                                  <p:childTnLst>
                                    <p:set>
                                      <p:cBhvr>
                                        <p:cTn id="33" fill="hold"/>
                                        <p:tgtEl>
                                          <p:spTgt spid="271">
                                            <p:txEl>
                                              <p:pRg st="5" end="5"/>
                                            </p:txEl>
                                          </p:spTgt>
                                        </p:tgtEl>
                                        <p:attrNameLst>
                                          <p:attrName>style.visibility</p:attrName>
                                        </p:attrNameLst>
                                      </p:cBhvr>
                                      <p:to>
                                        <p:strVal val="visible"/>
                                      </p:to>
                                    </p:set>
                                    <p:animEffect transition="in" filter="fade">
                                      <p:cBhvr>
                                        <p:cTn id="34" dur="1000"/>
                                        <p:tgtEl>
                                          <p:spTgt spid="271">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1" nodeType="clickEffect">
                                  <p:stCondLst>
                                    <p:cond delay="0"/>
                                  </p:stCondLst>
                                  <p:iterate>
                                    <p:tmAbs val="0"/>
                                  </p:iterate>
                                  <p:childTnLst>
                                    <p:set>
                                      <p:cBhvr>
                                        <p:cTn id="38" fill="hold"/>
                                        <p:tgtEl>
                                          <p:spTgt spid="271">
                                            <p:txEl>
                                              <p:pRg st="6" end="6"/>
                                            </p:txEl>
                                          </p:spTgt>
                                        </p:tgtEl>
                                        <p:attrNameLst>
                                          <p:attrName>style.visibility</p:attrName>
                                        </p:attrNameLst>
                                      </p:cBhvr>
                                      <p:to>
                                        <p:strVal val="visible"/>
                                      </p:to>
                                    </p:set>
                                    <p:animEffect transition="in" filter="fade">
                                      <p:cBhvr>
                                        <p:cTn id="39" dur="1000"/>
                                        <p:tgtEl>
                                          <p:spTgt spid="27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 grpId="1" build="p" bldLvl="5"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Shape 274"/>
          <p:cNvSpPr>
            <a:spLocks noGrp="1"/>
          </p:cNvSpPr>
          <p:nvPr>
            <p:ph type="title"/>
          </p:nvPr>
        </p:nvSpPr>
        <p:spPr>
          <a:xfrm>
            <a:off x="366713" y="325437"/>
            <a:ext cx="8410576" cy="623890"/>
          </a:xfrm>
          <a:prstGeom prst="rect">
            <a:avLst/>
          </a:prstGeom>
        </p:spPr>
        <p:txBody>
          <a:bodyPr>
            <a:normAutofit/>
          </a:bodyPr>
          <a:lstStyle/>
          <a:p>
            <a:pPr lvl="0">
              <a:defRPr sz="1800">
                <a:solidFill>
                  <a:srgbClr val="000000"/>
                </a:solidFill>
                <a:uFillTx/>
              </a:defRPr>
            </a:pPr>
            <a:r>
              <a:rPr sz="3200">
                <a:solidFill>
                  <a:srgbClr val="008881"/>
                </a:solidFill>
                <a:uFill>
                  <a:solidFill>
                    <a:srgbClr val="008881"/>
                  </a:solidFill>
                </a:uFill>
              </a:rPr>
              <a:t>Monolithic Architectures	</a:t>
            </a:r>
          </a:p>
        </p:txBody>
      </p:sp>
      <p:grpSp>
        <p:nvGrpSpPr>
          <p:cNvPr id="303" name="Group 303"/>
          <p:cNvGrpSpPr/>
          <p:nvPr/>
        </p:nvGrpSpPr>
        <p:grpSpPr>
          <a:xfrm>
            <a:off x="1901781" y="1343886"/>
            <a:ext cx="4779501" cy="2573143"/>
            <a:chOff x="0" y="0"/>
            <a:chExt cx="4779500" cy="2573141"/>
          </a:xfrm>
        </p:grpSpPr>
        <p:sp>
          <p:nvSpPr>
            <p:cNvPr id="275" name="Shape 275"/>
            <p:cNvSpPr/>
            <p:nvPr/>
          </p:nvSpPr>
          <p:spPr>
            <a:xfrm>
              <a:off x="0" y="0"/>
              <a:ext cx="4779501" cy="2573142"/>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defRPr>
                  <a:latin typeface="Arial"/>
                  <a:ea typeface="Arial"/>
                  <a:cs typeface="Arial"/>
                  <a:sym typeface="Arial"/>
                </a:defRPr>
              </a:pPr>
              <a:endParaRPr/>
            </a:p>
          </p:txBody>
        </p:sp>
        <p:grpSp>
          <p:nvGrpSpPr>
            <p:cNvPr id="278" name="Group 278"/>
            <p:cNvGrpSpPr/>
            <p:nvPr/>
          </p:nvGrpSpPr>
          <p:grpSpPr>
            <a:xfrm>
              <a:off x="1788373" y="100378"/>
              <a:ext cx="1274304" cy="557395"/>
              <a:chOff x="0" y="0"/>
              <a:chExt cx="1274302" cy="557394"/>
            </a:xfrm>
          </p:grpSpPr>
          <p:sp>
            <p:nvSpPr>
              <p:cNvPr id="276" name="Shape 276"/>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277" name="Shape 277"/>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User</a:t>
                </a:r>
              </a:p>
            </p:txBody>
          </p:sp>
        </p:grpSp>
        <p:grpSp>
          <p:nvGrpSpPr>
            <p:cNvPr id="281" name="Group 281"/>
            <p:cNvGrpSpPr/>
            <p:nvPr/>
          </p:nvGrpSpPr>
          <p:grpSpPr>
            <a:xfrm>
              <a:off x="3344755" y="100378"/>
              <a:ext cx="1274303" cy="557395"/>
              <a:chOff x="0" y="0"/>
              <a:chExt cx="1274302" cy="557394"/>
            </a:xfrm>
          </p:grpSpPr>
          <p:sp>
            <p:nvSpPr>
              <p:cNvPr id="279" name="Shape 279"/>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280" name="Shape 280"/>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Registration</a:t>
                </a:r>
              </a:p>
            </p:txBody>
          </p:sp>
        </p:grpSp>
        <p:grpSp>
          <p:nvGrpSpPr>
            <p:cNvPr id="284" name="Group 284"/>
            <p:cNvGrpSpPr/>
            <p:nvPr/>
          </p:nvGrpSpPr>
          <p:grpSpPr>
            <a:xfrm>
              <a:off x="202773" y="100378"/>
              <a:ext cx="1274303" cy="557395"/>
              <a:chOff x="0" y="0"/>
              <a:chExt cx="1274302" cy="557394"/>
            </a:xfrm>
          </p:grpSpPr>
          <p:sp>
            <p:nvSpPr>
              <p:cNvPr id="282" name="Shape 282"/>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283" name="Shape 283"/>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Catalog</a:t>
                </a:r>
              </a:p>
            </p:txBody>
          </p:sp>
        </p:grpSp>
        <p:grpSp>
          <p:nvGrpSpPr>
            <p:cNvPr id="287" name="Group 287"/>
            <p:cNvGrpSpPr/>
            <p:nvPr/>
          </p:nvGrpSpPr>
          <p:grpSpPr>
            <a:xfrm>
              <a:off x="1788373" y="943405"/>
              <a:ext cx="1274304" cy="557396"/>
              <a:chOff x="0" y="0"/>
              <a:chExt cx="1274302" cy="557394"/>
            </a:xfrm>
          </p:grpSpPr>
          <p:sp>
            <p:nvSpPr>
              <p:cNvPr id="285" name="Shape 285"/>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286" name="Shape 286"/>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Orders</a:t>
                </a:r>
              </a:p>
            </p:txBody>
          </p:sp>
        </p:grpSp>
        <p:grpSp>
          <p:nvGrpSpPr>
            <p:cNvPr id="290" name="Group 290"/>
            <p:cNvGrpSpPr/>
            <p:nvPr/>
          </p:nvGrpSpPr>
          <p:grpSpPr>
            <a:xfrm>
              <a:off x="3344755" y="943405"/>
              <a:ext cx="1274303" cy="557396"/>
              <a:chOff x="0" y="0"/>
              <a:chExt cx="1274302" cy="557394"/>
            </a:xfrm>
          </p:grpSpPr>
          <p:sp>
            <p:nvSpPr>
              <p:cNvPr id="288" name="Shape 288"/>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289" name="Shape 289"/>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Profile</a:t>
                </a:r>
              </a:p>
            </p:txBody>
          </p:sp>
        </p:grpSp>
        <p:grpSp>
          <p:nvGrpSpPr>
            <p:cNvPr id="293" name="Group 293"/>
            <p:cNvGrpSpPr/>
            <p:nvPr/>
          </p:nvGrpSpPr>
          <p:grpSpPr>
            <a:xfrm>
              <a:off x="202773" y="943405"/>
              <a:ext cx="1274303" cy="557396"/>
              <a:chOff x="0" y="0"/>
              <a:chExt cx="1274302" cy="557394"/>
            </a:xfrm>
          </p:grpSpPr>
          <p:sp>
            <p:nvSpPr>
              <p:cNvPr id="291" name="Shape 291"/>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292" name="Shape 292"/>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Search</a:t>
                </a:r>
              </a:p>
            </p:txBody>
          </p:sp>
        </p:grpSp>
        <p:grpSp>
          <p:nvGrpSpPr>
            <p:cNvPr id="296" name="Group 296"/>
            <p:cNvGrpSpPr/>
            <p:nvPr/>
          </p:nvGrpSpPr>
          <p:grpSpPr>
            <a:xfrm>
              <a:off x="1788373" y="1808710"/>
              <a:ext cx="1274304" cy="557395"/>
              <a:chOff x="0" y="0"/>
              <a:chExt cx="1274302" cy="557394"/>
            </a:xfrm>
          </p:grpSpPr>
          <p:sp>
            <p:nvSpPr>
              <p:cNvPr id="294" name="Shape 294"/>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295" name="Shape 295"/>
              <p:cNvSpPr/>
              <p:nvPr/>
            </p:nvSpPr>
            <p:spPr>
              <a:xfrm>
                <a:off x="32651" y="138996"/>
                <a:ext cx="1209000" cy="279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Recommendation</a:t>
                </a:r>
              </a:p>
            </p:txBody>
          </p:sp>
        </p:grpSp>
        <p:grpSp>
          <p:nvGrpSpPr>
            <p:cNvPr id="299" name="Group 299"/>
            <p:cNvGrpSpPr/>
            <p:nvPr/>
          </p:nvGrpSpPr>
          <p:grpSpPr>
            <a:xfrm>
              <a:off x="3344755" y="1808710"/>
              <a:ext cx="1274303" cy="557395"/>
              <a:chOff x="0" y="0"/>
              <a:chExt cx="1274302" cy="557394"/>
            </a:xfrm>
          </p:grpSpPr>
          <p:sp>
            <p:nvSpPr>
              <p:cNvPr id="297" name="Shape 297"/>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298" name="Shape 298"/>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Lists</a:t>
                </a:r>
              </a:p>
            </p:txBody>
          </p:sp>
        </p:grpSp>
        <p:grpSp>
          <p:nvGrpSpPr>
            <p:cNvPr id="302" name="Group 302"/>
            <p:cNvGrpSpPr/>
            <p:nvPr/>
          </p:nvGrpSpPr>
          <p:grpSpPr>
            <a:xfrm>
              <a:off x="202773" y="1808710"/>
              <a:ext cx="1274303" cy="557395"/>
              <a:chOff x="0" y="0"/>
              <a:chExt cx="1274302" cy="557394"/>
            </a:xfrm>
          </p:grpSpPr>
          <p:sp>
            <p:nvSpPr>
              <p:cNvPr id="300" name="Shape 300"/>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301" name="Shape 301"/>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Account</a:t>
                </a:r>
              </a:p>
            </p:txBody>
          </p:sp>
        </p:grpSp>
      </p:gr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hape 305"/>
          <p:cNvSpPr>
            <a:spLocks noGrp="1"/>
          </p:cNvSpPr>
          <p:nvPr>
            <p:ph type="title"/>
          </p:nvPr>
        </p:nvSpPr>
        <p:spPr>
          <a:xfrm>
            <a:off x="366713" y="325437"/>
            <a:ext cx="8410576" cy="623890"/>
          </a:xfrm>
          <a:prstGeom prst="rect">
            <a:avLst/>
          </a:prstGeom>
        </p:spPr>
        <p:txBody>
          <a:bodyPr>
            <a:normAutofit/>
          </a:bodyPr>
          <a:lstStyle/>
          <a:p>
            <a:pPr lvl="0">
              <a:defRPr sz="1800">
                <a:solidFill>
                  <a:srgbClr val="000000"/>
                </a:solidFill>
                <a:uFillTx/>
              </a:defRPr>
            </a:pPr>
            <a:r>
              <a:rPr sz="3200">
                <a:solidFill>
                  <a:srgbClr val="008881"/>
                </a:solidFill>
                <a:uFill>
                  <a:solidFill>
                    <a:srgbClr val="008881"/>
                  </a:solidFill>
                </a:uFill>
              </a:rPr>
              <a:t>Scaling Monolithic Architectures	</a:t>
            </a:r>
          </a:p>
        </p:txBody>
      </p:sp>
      <p:grpSp>
        <p:nvGrpSpPr>
          <p:cNvPr id="334" name="Group 334"/>
          <p:cNvGrpSpPr/>
          <p:nvPr/>
        </p:nvGrpSpPr>
        <p:grpSpPr>
          <a:xfrm>
            <a:off x="1958986" y="1526975"/>
            <a:ext cx="4779501" cy="2573142"/>
            <a:chOff x="0" y="0"/>
            <a:chExt cx="4779500" cy="2573141"/>
          </a:xfrm>
        </p:grpSpPr>
        <p:sp>
          <p:nvSpPr>
            <p:cNvPr id="306" name="Shape 306"/>
            <p:cNvSpPr/>
            <p:nvPr/>
          </p:nvSpPr>
          <p:spPr>
            <a:xfrm>
              <a:off x="0" y="0"/>
              <a:ext cx="4779501" cy="2573142"/>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defRPr>
                  <a:latin typeface="Arial"/>
                  <a:ea typeface="Arial"/>
                  <a:cs typeface="Arial"/>
                  <a:sym typeface="Arial"/>
                </a:defRPr>
              </a:pPr>
              <a:endParaRPr/>
            </a:p>
          </p:txBody>
        </p:sp>
        <p:grpSp>
          <p:nvGrpSpPr>
            <p:cNvPr id="309" name="Group 309"/>
            <p:cNvGrpSpPr/>
            <p:nvPr/>
          </p:nvGrpSpPr>
          <p:grpSpPr>
            <a:xfrm>
              <a:off x="1788373" y="100378"/>
              <a:ext cx="1274304" cy="557395"/>
              <a:chOff x="0" y="0"/>
              <a:chExt cx="1274302" cy="557394"/>
            </a:xfrm>
          </p:grpSpPr>
          <p:sp>
            <p:nvSpPr>
              <p:cNvPr id="307" name="Shape 307"/>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308" name="Shape 308"/>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User</a:t>
                </a:r>
              </a:p>
            </p:txBody>
          </p:sp>
        </p:grpSp>
        <p:grpSp>
          <p:nvGrpSpPr>
            <p:cNvPr id="312" name="Group 312"/>
            <p:cNvGrpSpPr/>
            <p:nvPr/>
          </p:nvGrpSpPr>
          <p:grpSpPr>
            <a:xfrm>
              <a:off x="3344755" y="100378"/>
              <a:ext cx="1274303" cy="557395"/>
              <a:chOff x="0" y="0"/>
              <a:chExt cx="1274302" cy="557394"/>
            </a:xfrm>
          </p:grpSpPr>
          <p:sp>
            <p:nvSpPr>
              <p:cNvPr id="310" name="Shape 310"/>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311" name="Shape 311"/>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Registration</a:t>
                </a:r>
              </a:p>
            </p:txBody>
          </p:sp>
        </p:grpSp>
        <p:grpSp>
          <p:nvGrpSpPr>
            <p:cNvPr id="315" name="Group 315"/>
            <p:cNvGrpSpPr/>
            <p:nvPr/>
          </p:nvGrpSpPr>
          <p:grpSpPr>
            <a:xfrm>
              <a:off x="202773" y="100378"/>
              <a:ext cx="1274303" cy="557395"/>
              <a:chOff x="0" y="0"/>
              <a:chExt cx="1274302" cy="557394"/>
            </a:xfrm>
          </p:grpSpPr>
          <p:sp>
            <p:nvSpPr>
              <p:cNvPr id="313" name="Shape 313"/>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314" name="Shape 314"/>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Catalog</a:t>
                </a:r>
              </a:p>
            </p:txBody>
          </p:sp>
        </p:grpSp>
        <p:grpSp>
          <p:nvGrpSpPr>
            <p:cNvPr id="318" name="Group 318"/>
            <p:cNvGrpSpPr/>
            <p:nvPr/>
          </p:nvGrpSpPr>
          <p:grpSpPr>
            <a:xfrm>
              <a:off x="1788373" y="943405"/>
              <a:ext cx="1274304" cy="557396"/>
              <a:chOff x="0" y="0"/>
              <a:chExt cx="1274302" cy="557394"/>
            </a:xfrm>
          </p:grpSpPr>
          <p:sp>
            <p:nvSpPr>
              <p:cNvPr id="316" name="Shape 316"/>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317" name="Shape 317"/>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Orders</a:t>
                </a:r>
              </a:p>
            </p:txBody>
          </p:sp>
        </p:grpSp>
        <p:grpSp>
          <p:nvGrpSpPr>
            <p:cNvPr id="321" name="Group 321"/>
            <p:cNvGrpSpPr/>
            <p:nvPr/>
          </p:nvGrpSpPr>
          <p:grpSpPr>
            <a:xfrm>
              <a:off x="3344755" y="943405"/>
              <a:ext cx="1274303" cy="557396"/>
              <a:chOff x="0" y="0"/>
              <a:chExt cx="1274302" cy="557394"/>
            </a:xfrm>
          </p:grpSpPr>
          <p:sp>
            <p:nvSpPr>
              <p:cNvPr id="319" name="Shape 319"/>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320" name="Shape 320"/>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Profile</a:t>
                </a:r>
              </a:p>
            </p:txBody>
          </p:sp>
        </p:grpSp>
        <p:grpSp>
          <p:nvGrpSpPr>
            <p:cNvPr id="324" name="Group 324"/>
            <p:cNvGrpSpPr/>
            <p:nvPr/>
          </p:nvGrpSpPr>
          <p:grpSpPr>
            <a:xfrm>
              <a:off x="202773" y="943405"/>
              <a:ext cx="1274303" cy="557396"/>
              <a:chOff x="0" y="0"/>
              <a:chExt cx="1274302" cy="557394"/>
            </a:xfrm>
          </p:grpSpPr>
          <p:sp>
            <p:nvSpPr>
              <p:cNvPr id="322" name="Shape 322"/>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323" name="Shape 323"/>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Search</a:t>
                </a:r>
              </a:p>
            </p:txBody>
          </p:sp>
        </p:grpSp>
        <p:grpSp>
          <p:nvGrpSpPr>
            <p:cNvPr id="327" name="Group 327"/>
            <p:cNvGrpSpPr/>
            <p:nvPr/>
          </p:nvGrpSpPr>
          <p:grpSpPr>
            <a:xfrm>
              <a:off x="1788373" y="1808710"/>
              <a:ext cx="1274304" cy="557395"/>
              <a:chOff x="0" y="0"/>
              <a:chExt cx="1274302" cy="557394"/>
            </a:xfrm>
          </p:grpSpPr>
          <p:sp>
            <p:nvSpPr>
              <p:cNvPr id="325" name="Shape 325"/>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326" name="Shape 326"/>
              <p:cNvSpPr/>
              <p:nvPr/>
            </p:nvSpPr>
            <p:spPr>
              <a:xfrm>
                <a:off x="32651" y="138996"/>
                <a:ext cx="1209000" cy="279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Recommendation</a:t>
                </a:r>
              </a:p>
            </p:txBody>
          </p:sp>
        </p:grpSp>
        <p:grpSp>
          <p:nvGrpSpPr>
            <p:cNvPr id="330" name="Group 330"/>
            <p:cNvGrpSpPr/>
            <p:nvPr/>
          </p:nvGrpSpPr>
          <p:grpSpPr>
            <a:xfrm>
              <a:off x="3344755" y="1808710"/>
              <a:ext cx="1274303" cy="557395"/>
              <a:chOff x="0" y="0"/>
              <a:chExt cx="1274302" cy="557394"/>
            </a:xfrm>
          </p:grpSpPr>
          <p:sp>
            <p:nvSpPr>
              <p:cNvPr id="328" name="Shape 328"/>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329" name="Shape 329"/>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Lists</a:t>
                </a:r>
              </a:p>
            </p:txBody>
          </p:sp>
        </p:grpSp>
        <p:grpSp>
          <p:nvGrpSpPr>
            <p:cNvPr id="333" name="Group 333"/>
            <p:cNvGrpSpPr/>
            <p:nvPr/>
          </p:nvGrpSpPr>
          <p:grpSpPr>
            <a:xfrm>
              <a:off x="202773" y="1808710"/>
              <a:ext cx="1274303" cy="557395"/>
              <a:chOff x="0" y="0"/>
              <a:chExt cx="1274302" cy="557394"/>
            </a:xfrm>
          </p:grpSpPr>
          <p:sp>
            <p:nvSpPr>
              <p:cNvPr id="331" name="Shape 331"/>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332" name="Shape 332"/>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Account</a:t>
                </a:r>
              </a:p>
            </p:txBody>
          </p:sp>
        </p:grpSp>
      </p:grpSp>
      <p:grpSp>
        <p:nvGrpSpPr>
          <p:cNvPr id="363" name="Group 363"/>
          <p:cNvGrpSpPr/>
          <p:nvPr/>
        </p:nvGrpSpPr>
        <p:grpSpPr>
          <a:xfrm>
            <a:off x="1895237" y="1461198"/>
            <a:ext cx="4779502" cy="2573143"/>
            <a:chOff x="0" y="0"/>
            <a:chExt cx="4779500" cy="2573141"/>
          </a:xfrm>
        </p:grpSpPr>
        <p:sp>
          <p:nvSpPr>
            <p:cNvPr id="335" name="Shape 335"/>
            <p:cNvSpPr/>
            <p:nvPr/>
          </p:nvSpPr>
          <p:spPr>
            <a:xfrm>
              <a:off x="0" y="0"/>
              <a:ext cx="4779501" cy="2573142"/>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defRPr>
                  <a:latin typeface="Arial"/>
                  <a:ea typeface="Arial"/>
                  <a:cs typeface="Arial"/>
                  <a:sym typeface="Arial"/>
                </a:defRPr>
              </a:pPr>
              <a:endParaRPr/>
            </a:p>
          </p:txBody>
        </p:sp>
        <p:grpSp>
          <p:nvGrpSpPr>
            <p:cNvPr id="338" name="Group 338"/>
            <p:cNvGrpSpPr/>
            <p:nvPr/>
          </p:nvGrpSpPr>
          <p:grpSpPr>
            <a:xfrm>
              <a:off x="1788373" y="100378"/>
              <a:ext cx="1274304" cy="557395"/>
              <a:chOff x="0" y="0"/>
              <a:chExt cx="1274302" cy="557394"/>
            </a:xfrm>
          </p:grpSpPr>
          <p:sp>
            <p:nvSpPr>
              <p:cNvPr id="336" name="Shape 336"/>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337" name="Shape 337"/>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User</a:t>
                </a:r>
              </a:p>
            </p:txBody>
          </p:sp>
        </p:grpSp>
        <p:grpSp>
          <p:nvGrpSpPr>
            <p:cNvPr id="341" name="Group 341"/>
            <p:cNvGrpSpPr/>
            <p:nvPr/>
          </p:nvGrpSpPr>
          <p:grpSpPr>
            <a:xfrm>
              <a:off x="3344755" y="100378"/>
              <a:ext cx="1274303" cy="557395"/>
              <a:chOff x="0" y="0"/>
              <a:chExt cx="1274302" cy="557394"/>
            </a:xfrm>
          </p:grpSpPr>
          <p:sp>
            <p:nvSpPr>
              <p:cNvPr id="339" name="Shape 339"/>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340" name="Shape 340"/>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Registration</a:t>
                </a:r>
              </a:p>
            </p:txBody>
          </p:sp>
        </p:grpSp>
        <p:grpSp>
          <p:nvGrpSpPr>
            <p:cNvPr id="344" name="Group 344"/>
            <p:cNvGrpSpPr/>
            <p:nvPr/>
          </p:nvGrpSpPr>
          <p:grpSpPr>
            <a:xfrm>
              <a:off x="202773" y="100378"/>
              <a:ext cx="1274303" cy="557395"/>
              <a:chOff x="0" y="0"/>
              <a:chExt cx="1274302" cy="557394"/>
            </a:xfrm>
          </p:grpSpPr>
          <p:sp>
            <p:nvSpPr>
              <p:cNvPr id="342" name="Shape 342"/>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343" name="Shape 343"/>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Catalog</a:t>
                </a:r>
              </a:p>
            </p:txBody>
          </p:sp>
        </p:grpSp>
        <p:grpSp>
          <p:nvGrpSpPr>
            <p:cNvPr id="347" name="Group 347"/>
            <p:cNvGrpSpPr/>
            <p:nvPr/>
          </p:nvGrpSpPr>
          <p:grpSpPr>
            <a:xfrm>
              <a:off x="1788373" y="943405"/>
              <a:ext cx="1274304" cy="557396"/>
              <a:chOff x="0" y="0"/>
              <a:chExt cx="1274302" cy="557394"/>
            </a:xfrm>
          </p:grpSpPr>
          <p:sp>
            <p:nvSpPr>
              <p:cNvPr id="345" name="Shape 345"/>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346" name="Shape 346"/>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Orders</a:t>
                </a:r>
              </a:p>
            </p:txBody>
          </p:sp>
        </p:grpSp>
        <p:grpSp>
          <p:nvGrpSpPr>
            <p:cNvPr id="350" name="Group 350"/>
            <p:cNvGrpSpPr/>
            <p:nvPr/>
          </p:nvGrpSpPr>
          <p:grpSpPr>
            <a:xfrm>
              <a:off x="3344755" y="943405"/>
              <a:ext cx="1274303" cy="557396"/>
              <a:chOff x="0" y="0"/>
              <a:chExt cx="1274302" cy="557394"/>
            </a:xfrm>
          </p:grpSpPr>
          <p:sp>
            <p:nvSpPr>
              <p:cNvPr id="348" name="Shape 348"/>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349" name="Shape 349"/>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Profile</a:t>
                </a:r>
              </a:p>
            </p:txBody>
          </p:sp>
        </p:grpSp>
        <p:grpSp>
          <p:nvGrpSpPr>
            <p:cNvPr id="353" name="Group 353"/>
            <p:cNvGrpSpPr/>
            <p:nvPr/>
          </p:nvGrpSpPr>
          <p:grpSpPr>
            <a:xfrm>
              <a:off x="202773" y="943405"/>
              <a:ext cx="1274303" cy="557396"/>
              <a:chOff x="0" y="0"/>
              <a:chExt cx="1274302" cy="557394"/>
            </a:xfrm>
          </p:grpSpPr>
          <p:sp>
            <p:nvSpPr>
              <p:cNvPr id="351" name="Shape 351"/>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352" name="Shape 352"/>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Search</a:t>
                </a:r>
              </a:p>
            </p:txBody>
          </p:sp>
        </p:grpSp>
        <p:grpSp>
          <p:nvGrpSpPr>
            <p:cNvPr id="356" name="Group 356"/>
            <p:cNvGrpSpPr/>
            <p:nvPr/>
          </p:nvGrpSpPr>
          <p:grpSpPr>
            <a:xfrm>
              <a:off x="1788373" y="1808710"/>
              <a:ext cx="1274304" cy="557395"/>
              <a:chOff x="0" y="0"/>
              <a:chExt cx="1274302" cy="557394"/>
            </a:xfrm>
          </p:grpSpPr>
          <p:sp>
            <p:nvSpPr>
              <p:cNvPr id="354" name="Shape 354"/>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355" name="Shape 355"/>
              <p:cNvSpPr/>
              <p:nvPr/>
            </p:nvSpPr>
            <p:spPr>
              <a:xfrm>
                <a:off x="32651" y="138996"/>
                <a:ext cx="1209000" cy="279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Recommendation</a:t>
                </a:r>
              </a:p>
            </p:txBody>
          </p:sp>
        </p:grpSp>
        <p:grpSp>
          <p:nvGrpSpPr>
            <p:cNvPr id="359" name="Group 359"/>
            <p:cNvGrpSpPr/>
            <p:nvPr/>
          </p:nvGrpSpPr>
          <p:grpSpPr>
            <a:xfrm>
              <a:off x="3344755" y="1808710"/>
              <a:ext cx="1274303" cy="557395"/>
              <a:chOff x="0" y="0"/>
              <a:chExt cx="1274302" cy="557394"/>
            </a:xfrm>
          </p:grpSpPr>
          <p:sp>
            <p:nvSpPr>
              <p:cNvPr id="357" name="Shape 357"/>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358" name="Shape 358"/>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Lists</a:t>
                </a:r>
              </a:p>
            </p:txBody>
          </p:sp>
        </p:grpSp>
        <p:grpSp>
          <p:nvGrpSpPr>
            <p:cNvPr id="362" name="Group 362"/>
            <p:cNvGrpSpPr/>
            <p:nvPr/>
          </p:nvGrpSpPr>
          <p:grpSpPr>
            <a:xfrm>
              <a:off x="202773" y="1808710"/>
              <a:ext cx="1274303" cy="557395"/>
              <a:chOff x="0" y="0"/>
              <a:chExt cx="1274302" cy="557394"/>
            </a:xfrm>
          </p:grpSpPr>
          <p:sp>
            <p:nvSpPr>
              <p:cNvPr id="360" name="Shape 360"/>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361" name="Shape 361"/>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Account</a:t>
                </a:r>
              </a:p>
            </p:txBody>
          </p:sp>
        </p:grpSp>
      </p:grpSp>
      <p:grpSp>
        <p:nvGrpSpPr>
          <p:cNvPr id="392" name="Group 392"/>
          <p:cNvGrpSpPr/>
          <p:nvPr/>
        </p:nvGrpSpPr>
        <p:grpSpPr>
          <a:xfrm>
            <a:off x="1818353" y="1407219"/>
            <a:ext cx="4779502" cy="2573143"/>
            <a:chOff x="0" y="0"/>
            <a:chExt cx="4779500" cy="2573141"/>
          </a:xfrm>
        </p:grpSpPr>
        <p:sp>
          <p:nvSpPr>
            <p:cNvPr id="364" name="Shape 364"/>
            <p:cNvSpPr/>
            <p:nvPr/>
          </p:nvSpPr>
          <p:spPr>
            <a:xfrm>
              <a:off x="0" y="0"/>
              <a:ext cx="4779501" cy="2573142"/>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defRPr>
                  <a:latin typeface="Arial"/>
                  <a:ea typeface="Arial"/>
                  <a:cs typeface="Arial"/>
                  <a:sym typeface="Arial"/>
                </a:defRPr>
              </a:pPr>
              <a:endParaRPr/>
            </a:p>
          </p:txBody>
        </p:sp>
        <p:grpSp>
          <p:nvGrpSpPr>
            <p:cNvPr id="367" name="Group 367"/>
            <p:cNvGrpSpPr/>
            <p:nvPr/>
          </p:nvGrpSpPr>
          <p:grpSpPr>
            <a:xfrm>
              <a:off x="1788373" y="100378"/>
              <a:ext cx="1274304" cy="557395"/>
              <a:chOff x="0" y="0"/>
              <a:chExt cx="1274302" cy="557394"/>
            </a:xfrm>
          </p:grpSpPr>
          <p:sp>
            <p:nvSpPr>
              <p:cNvPr id="365" name="Shape 365"/>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366" name="Shape 366"/>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User</a:t>
                </a:r>
              </a:p>
            </p:txBody>
          </p:sp>
        </p:grpSp>
        <p:grpSp>
          <p:nvGrpSpPr>
            <p:cNvPr id="370" name="Group 370"/>
            <p:cNvGrpSpPr/>
            <p:nvPr/>
          </p:nvGrpSpPr>
          <p:grpSpPr>
            <a:xfrm>
              <a:off x="3344755" y="100378"/>
              <a:ext cx="1274303" cy="557395"/>
              <a:chOff x="0" y="0"/>
              <a:chExt cx="1274302" cy="557394"/>
            </a:xfrm>
          </p:grpSpPr>
          <p:sp>
            <p:nvSpPr>
              <p:cNvPr id="368" name="Shape 368"/>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369" name="Shape 369"/>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Registration</a:t>
                </a:r>
              </a:p>
            </p:txBody>
          </p:sp>
        </p:grpSp>
        <p:grpSp>
          <p:nvGrpSpPr>
            <p:cNvPr id="373" name="Group 373"/>
            <p:cNvGrpSpPr/>
            <p:nvPr/>
          </p:nvGrpSpPr>
          <p:grpSpPr>
            <a:xfrm>
              <a:off x="202773" y="100378"/>
              <a:ext cx="1274303" cy="557395"/>
              <a:chOff x="0" y="0"/>
              <a:chExt cx="1274302" cy="557394"/>
            </a:xfrm>
          </p:grpSpPr>
          <p:sp>
            <p:nvSpPr>
              <p:cNvPr id="371" name="Shape 371"/>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372" name="Shape 372"/>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Catalog</a:t>
                </a:r>
              </a:p>
            </p:txBody>
          </p:sp>
        </p:grpSp>
        <p:grpSp>
          <p:nvGrpSpPr>
            <p:cNvPr id="376" name="Group 376"/>
            <p:cNvGrpSpPr/>
            <p:nvPr/>
          </p:nvGrpSpPr>
          <p:grpSpPr>
            <a:xfrm>
              <a:off x="1788373" y="943405"/>
              <a:ext cx="1274304" cy="557396"/>
              <a:chOff x="0" y="0"/>
              <a:chExt cx="1274302" cy="557394"/>
            </a:xfrm>
          </p:grpSpPr>
          <p:sp>
            <p:nvSpPr>
              <p:cNvPr id="374" name="Shape 374"/>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375" name="Shape 375"/>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Orders</a:t>
                </a:r>
              </a:p>
            </p:txBody>
          </p:sp>
        </p:grpSp>
        <p:grpSp>
          <p:nvGrpSpPr>
            <p:cNvPr id="379" name="Group 379"/>
            <p:cNvGrpSpPr/>
            <p:nvPr/>
          </p:nvGrpSpPr>
          <p:grpSpPr>
            <a:xfrm>
              <a:off x="3344755" y="943405"/>
              <a:ext cx="1274303" cy="557396"/>
              <a:chOff x="0" y="0"/>
              <a:chExt cx="1274302" cy="557394"/>
            </a:xfrm>
          </p:grpSpPr>
          <p:sp>
            <p:nvSpPr>
              <p:cNvPr id="377" name="Shape 377"/>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378" name="Shape 378"/>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Profile</a:t>
                </a:r>
              </a:p>
            </p:txBody>
          </p:sp>
        </p:grpSp>
        <p:grpSp>
          <p:nvGrpSpPr>
            <p:cNvPr id="382" name="Group 382"/>
            <p:cNvGrpSpPr/>
            <p:nvPr/>
          </p:nvGrpSpPr>
          <p:grpSpPr>
            <a:xfrm>
              <a:off x="202773" y="943405"/>
              <a:ext cx="1274303" cy="557396"/>
              <a:chOff x="0" y="0"/>
              <a:chExt cx="1274302" cy="557394"/>
            </a:xfrm>
          </p:grpSpPr>
          <p:sp>
            <p:nvSpPr>
              <p:cNvPr id="380" name="Shape 380"/>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381" name="Shape 381"/>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Search</a:t>
                </a:r>
              </a:p>
            </p:txBody>
          </p:sp>
        </p:grpSp>
        <p:grpSp>
          <p:nvGrpSpPr>
            <p:cNvPr id="385" name="Group 385"/>
            <p:cNvGrpSpPr/>
            <p:nvPr/>
          </p:nvGrpSpPr>
          <p:grpSpPr>
            <a:xfrm>
              <a:off x="1788373" y="1808710"/>
              <a:ext cx="1274304" cy="557395"/>
              <a:chOff x="0" y="0"/>
              <a:chExt cx="1274302" cy="557394"/>
            </a:xfrm>
          </p:grpSpPr>
          <p:sp>
            <p:nvSpPr>
              <p:cNvPr id="383" name="Shape 383"/>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384" name="Shape 384"/>
              <p:cNvSpPr/>
              <p:nvPr/>
            </p:nvSpPr>
            <p:spPr>
              <a:xfrm>
                <a:off x="32651" y="138996"/>
                <a:ext cx="1209000" cy="279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Recommendation</a:t>
                </a:r>
              </a:p>
            </p:txBody>
          </p:sp>
        </p:grpSp>
        <p:grpSp>
          <p:nvGrpSpPr>
            <p:cNvPr id="388" name="Group 388"/>
            <p:cNvGrpSpPr/>
            <p:nvPr/>
          </p:nvGrpSpPr>
          <p:grpSpPr>
            <a:xfrm>
              <a:off x="3344755" y="1808710"/>
              <a:ext cx="1274303" cy="557395"/>
              <a:chOff x="0" y="0"/>
              <a:chExt cx="1274302" cy="557394"/>
            </a:xfrm>
          </p:grpSpPr>
          <p:sp>
            <p:nvSpPr>
              <p:cNvPr id="386" name="Shape 386"/>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387" name="Shape 387"/>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Lists</a:t>
                </a:r>
              </a:p>
            </p:txBody>
          </p:sp>
        </p:grpSp>
        <p:grpSp>
          <p:nvGrpSpPr>
            <p:cNvPr id="391" name="Group 391"/>
            <p:cNvGrpSpPr/>
            <p:nvPr/>
          </p:nvGrpSpPr>
          <p:grpSpPr>
            <a:xfrm>
              <a:off x="202773" y="1808710"/>
              <a:ext cx="1274303" cy="557395"/>
              <a:chOff x="0" y="0"/>
              <a:chExt cx="1274302" cy="557394"/>
            </a:xfrm>
          </p:grpSpPr>
          <p:sp>
            <p:nvSpPr>
              <p:cNvPr id="389" name="Shape 389"/>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390" name="Shape 390"/>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Account</a:t>
                </a:r>
              </a:p>
            </p:txBody>
          </p:sp>
        </p:grpSp>
      </p:grpSp>
      <p:grpSp>
        <p:nvGrpSpPr>
          <p:cNvPr id="421" name="Group 421"/>
          <p:cNvGrpSpPr/>
          <p:nvPr/>
        </p:nvGrpSpPr>
        <p:grpSpPr>
          <a:xfrm>
            <a:off x="1725651" y="1342216"/>
            <a:ext cx="4779501" cy="2573143"/>
            <a:chOff x="0" y="0"/>
            <a:chExt cx="4779500" cy="2573141"/>
          </a:xfrm>
        </p:grpSpPr>
        <p:sp>
          <p:nvSpPr>
            <p:cNvPr id="393" name="Shape 393"/>
            <p:cNvSpPr/>
            <p:nvPr/>
          </p:nvSpPr>
          <p:spPr>
            <a:xfrm>
              <a:off x="0" y="0"/>
              <a:ext cx="4779501" cy="2573142"/>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defRPr>
                  <a:latin typeface="Arial"/>
                  <a:ea typeface="Arial"/>
                  <a:cs typeface="Arial"/>
                  <a:sym typeface="Arial"/>
                </a:defRPr>
              </a:pPr>
              <a:endParaRPr/>
            </a:p>
          </p:txBody>
        </p:sp>
        <p:grpSp>
          <p:nvGrpSpPr>
            <p:cNvPr id="396" name="Group 396"/>
            <p:cNvGrpSpPr/>
            <p:nvPr/>
          </p:nvGrpSpPr>
          <p:grpSpPr>
            <a:xfrm>
              <a:off x="1788373" y="100378"/>
              <a:ext cx="1274304" cy="557395"/>
              <a:chOff x="0" y="0"/>
              <a:chExt cx="1274302" cy="557394"/>
            </a:xfrm>
          </p:grpSpPr>
          <p:sp>
            <p:nvSpPr>
              <p:cNvPr id="394" name="Shape 394"/>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395" name="Shape 395"/>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User</a:t>
                </a:r>
              </a:p>
            </p:txBody>
          </p:sp>
        </p:grpSp>
        <p:grpSp>
          <p:nvGrpSpPr>
            <p:cNvPr id="399" name="Group 399"/>
            <p:cNvGrpSpPr/>
            <p:nvPr/>
          </p:nvGrpSpPr>
          <p:grpSpPr>
            <a:xfrm>
              <a:off x="3344755" y="100378"/>
              <a:ext cx="1274303" cy="557395"/>
              <a:chOff x="0" y="0"/>
              <a:chExt cx="1274302" cy="557394"/>
            </a:xfrm>
          </p:grpSpPr>
          <p:sp>
            <p:nvSpPr>
              <p:cNvPr id="397" name="Shape 397"/>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398" name="Shape 398"/>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Registration</a:t>
                </a:r>
              </a:p>
            </p:txBody>
          </p:sp>
        </p:grpSp>
        <p:grpSp>
          <p:nvGrpSpPr>
            <p:cNvPr id="402" name="Group 402"/>
            <p:cNvGrpSpPr/>
            <p:nvPr/>
          </p:nvGrpSpPr>
          <p:grpSpPr>
            <a:xfrm>
              <a:off x="202773" y="100378"/>
              <a:ext cx="1274303" cy="557395"/>
              <a:chOff x="0" y="0"/>
              <a:chExt cx="1274302" cy="557394"/>
            </a:xfrm>
          </p:grpSpPr>
          <p:sp>
            <p:nvSpPr>
              <p:cNvPr id="400" name="Shape 400"/>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401" name="Shape 401"/>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Catalog</a:t>
                </a:r>
              </a:p>
            </p:txBody>
          </p:sp>
        </p:grpSp>
        <p:grpSp>
          <p:nvGrpSpPr>
            <p:cNvPr id="405" name="Group 405"/>
            <p:cNvGrpSpPr/>
            <p:nvPr/>
          </p:nvGrpSpPr>
          <p:grpSpPr>
            <a:xfrm>
              <a:off x="1788373" y="943405"/>
              <a:ext cx="1274304" cy="557396"/>
              <a:chOff x="0" y="0"/>
              <a:chExt cx="1274302" cy="557394"/>
            </a:xfrm>
          </p:grpSpPr>
          <p:sp>
            <p:nvSpPr>
              <p:cNvPr id="403" name="Shape 403"/>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404" name="Shape 404"/>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Orders</a:t>
                </a:r>
              </a:p>
            </p:txBody>
          </p:sp>
        </p:grpSp>
        <p:grpSp>
          <p:nvGrpSpPr>
            <p:cNvPr id="408" name="Group 408"/>
            <p:cNvGrpSpPr/>
            <p:nvPr/>
          </p:nvGrpSpPr>
          <p:grpSpPr>
            <a:xfrm>
              <a:off x="3344755" y="943405"/>
              <a:ext cx="1274303" cy="557396"/>
              <a:chOff x="0" y="0"/>
              <a:chExt cx="1274302" cy="557394"/>
            </a:xfrm>
          </p:grpSpPr>
          <p:sp>
            <p:nvSpPr>
              <p:cNvPr id="406" name="Shape 406"/>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407" name="Shape 407"/>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Profile</a:t>
                </a:r>
              </a:p>
            </p:txBody>
          </p:sp>
        </p:grpSp>
        <p:grpSp>
          <p:nvGrpSpPr>
            <p:cNvPr id="411" name="Group 411"/>
            <p:cNvGrpSpPr/>
            <p:nvPr/>
          </p:nvGrpSpPr>
          <p:grpSpPr>
            <a:xfrm>
              <a:off x="202773" y="943405"/>
              <a:ext cx="1274303" cy="557396"/>
              <a:chOff x="0" y="0"/>
              <a:chExt cx="1274302" cy="557394"/>
            </a:xfrm>
          </p:grpSpPr>
          <p:sp>
            <p:nvSpPr>
              <p:cNvPr id="409" name="Shape 409"/>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410" name="Shape 410"/>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Search</a:t>
                </a:r>
              </a:p>
            </p:txBody>
          </p:sp>
        </p:grpSp>
        <p:grpSp>
          <p:nvGrpSpPr>
            <p:cNvPr id="414" name="Group 414"/>
            <p:cNvGrpSpPr/>
            <p:nvPr/>
          </p:nvGrpSpPr>
          <p:grpSpPr>
            <a:xfrm>
              <a:off x="1788373" y="1808710"/>
              <a:ext cx="1274304" cy="557395"/>
              <a:chOff x="0" y="0"/>
              <a:chExt cx="1274302" cy="557394"/>
            </a:xfrm>
          </p:grpSpPr>
          <p:sp>
            <p:nvSpPr>
              <p:cNvPr id="412" name="Shape 412"/>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413" name="Shape 413"/>
              <p:cNvSpPr/>
              <p:nvPr/>
            </p:nvSpPr>
            <p:spPr>
              <a:xfrm>
                <a:off x="32651" y="138996"/>
                <a:ext cx="1209000" cy="279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Recommendation</a:t>
                </a:r>
              </a:p>
            </p:txBody>
          </p:sp>
        </p:grpSp>
        <p:grpSp>
          <p:nvGrpSpPr>
            <p:cNvPr id="417" name="Group 417"/>
            <p:cNvGrpSpPr/>
            <p:nvPr/>
          </p:nvGrpSpPr>
          <p:grpSpPr>
            <a:xfrm>
              <a:off x="3344755" y="1808710"/>
              <a:ext cx="1274303" cy="557395"/>
              <a:chOff x="0" y="0"/>
              <a:chExt cx="1274302" cy="557394"/>
            </a:xfrm>
          </p:grpSpPr>
          <p:sp>
            <p:nvSpPr>
              <p:cNvPr id="415" name="Shape 415"/>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416" name="Shape 416"/>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Lists</a:t>
                </a:r>
              </a:p>
            </p:txBody>
          </p:sp>
        </p:grpSp>
        <p:grpSp>
          <p:nvGrpSpPr>
            <p:cNvPr id="420" name="Group 420"/>
            <p:cNvGrpSpPr/>
            <p:nvPr/>
          </p:nvGrpSpPr>
          <p:grpSpPr>
            <a:xfrm>
              <a:off x="202773" y="1808710"/>
              <a:ext cx="1274303" cy="557395"/>
              <a:chOff x="0" y="0"/>
              <a:chExt cx="1274302" cy="557394"/>
            </a:xfrm>
          </p:grpSpPr>
          <p:sp>
            <p:nvSpPr>
              <p:cNvPr id="418" name="Shape 418"/>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419" name="Shape 419"/>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Account</a:t>
                </a:r>
              </a:p>
            </p:txBody>
          </p:sp>
        </p:grpSp>
      </p:grpSp>
      <p:grpSp>
        <p:nvGrpSpPr>
          <p:cNvPr id="450" name="Group 450"/>
          <p:cNvGrpSpPr/>
          <p:nvPr/>
        </p:nvGrpSpPr>
        <p:grpSpPr>
          <a:xfrm>
            <a:off x="1635180" y="1272148"/>
            <a:ext cx="4779501" cy="2573143"/>
            <a:chOff x="0" y="0"/>
            <a:chExt cx="4779500" cy="2573141"/>
          </a:xfrm>
        </p:grpSpPr>
        <p:sp>
          <p:nvSpPr>
            <p:cNvPr id="422" name="Shape 422"/>
            <p:cNvSpPr/>
            <p:nvPr/>
          </p:nvSpPr>
          <p:spPr>
            <a:xfrm>
              <a:off x="0" y="0"/>
              <a:ext cx="4779501" cy="2573142"/>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defRPr>
                  <a:latin typeface="Arial"/>
                  <a:ea typeface="Arial"/>
                  <a:cs typeface="Arial"/>
                  <a:sym typeface="Arial"/>
                </a:defRPr>
              </a:pPr>
              <a:endParaRPr/>
            </a:p>
          </p:txBody>
        </p:sp>
        <p:grpSp>
          <p:nvGrpSpPr>
            <p:cNvPr id="425" name="Group 425"/>
            <p:cNvGrpSpPr/>
            <p:nvPr/>
          </p:nvGrpSpPr>
          <p:grpSpPr>
            <a:xfrm>
              <a:off x="1788373" y="100378"/>
              <a:ext cx="1274304" cy="557395"/>
              <a:chOff x="0" y="0"/>
              <a:chExt cx="1274302" cy="557394"/>
            </a:xfrm>
          </p:grpSpPr>
          <p:sp>
            <p:nvSpPr>
              <p:cNvPr id="423" name="Shape 423"/>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424" name="Shape 424"/>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User</a:t>
                </a:r>
              </a:p>
            </p:txBody>
          </p:sp>
        </p:grpSp>
        <p:grpSp>
          <p:nvGrpSpPr>
            <p:cNvPr id="428" name="Group 428"/>
            <p:cNvGrpSpPr/>
            <p:nvPr/>
          </p:nvGrpSpPr>
          <p:grpSpPr>
            <a:xfrm>
              <a:off x="3344755" y="100378"/>
              <a:ext cx="1274303" cy="557395"/>
              <a:chOff x="0" y="0"/>
              <a:chExt cx="1274302" cy="557394"/>
            </a:xfrm>
          </p:grpSpPr>
          <p:sp>
            <p:nvSpPr>
              <p:cNvPr id="426" name="Shape 426"/>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427" name="Shape 427"/>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Registration</a:t>
                </a:r>
              </a:p>
            </p:txBody>
          </p:sp>
        </p:grpSp>
        <p:grpSp>
          <p:nvGrpSpPr>
            <p:cNvPr id="431" name="Group 431"/>
            <p:cNvGrpSpPr/>
            <p:nvPr/>
          </p:nvGrpSpPr>
          <p:grpSpPr>
            <a:xfrm>
              <a:off x="202773" y="100378"/>
              <a:ext cx="1274303" cy="557395"/>
              <a:chOff x="0" y="0"/>
              <a:chExt cx="1274302" cy="557394"/>
            </a:xfrm>
          </p:grpSpPr>
          <p:sp>
            <p:nvSpPr>
              <p:cNvPr id="429" name="Shape 429"/>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430" name="Shape 430"/>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Catalog</a:t>
                </a:r>
              </a:p>
            </p:txBody>
          </p:sp>
        </p:grpSp>
        <p:grpSp>
          <p:nvGrpSpPr>
            <p:cNvPr id="434" name="Group 434"/>
            <p:cNvGrpSpPr/>
            <p:nvPr/>
          </p:nvGrpSpPr>
          <p:grpSpPr>
            <a:xfrm>
              <a:off x="1788373" y="943405"/>
              <a:ext cx="1274304" cy="557396"/>
              <a:chOff x="0" y="0"/>
              <a:chExt cx="1274302" cy="557394"/>
            </a:xfrm>
          </p:grpSpPr>
          <p:sp>
            <p:nvSpPr>
              <p:cNvPr id="432" name="Shape 432"/>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433" name="Shape 433"/>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Orders</a:t>
                </a:r>
              </a:p>
            </p:txBody>
          </p:sp>
        </p:grpSp>
        <p:grpSp>
          <p:nvGrpSpPr>
            <p:cNvPr id="437" name="Group 437"/>
            <p:cNvGrpSpPr/>
            <p:nvPr/>
          </p:nvGrpSpPr>
          <p:grpSpPr>
            <a:xfrm>
              <a:off x="3344755" y="943405"/>
              <a:ext cx="1274303" cy="557396"/>
              <a:chOff x="0" y="0"/>
              <a:chExt cx="1274302" cy="557394"/>
            </a:xfrm>
          </p:grpSpPr>
          <p:sp>
            <p:nvSpPr>
              <p:cNvPr id="435" name="Shape 435"/>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436" name="Shape 436"/>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Profile</a:t>
                </a:r>
              </a:p>
            </p:txBody>
          </p:sp>
        </p:grpSp>
        <p:grpSp>
          <p:nvGrpSpPr>
            <p:cNvPr id="440" name="Group 440"/>
            <p:cNvGrpSpPr/>
            <p:nvPr/>
          </p:nvGrpSpPr>
          <p:grpSpPr>
            <a:xfrm>
              <a:off x="202773" y="943405"/>
              <a:ext cx="1274303" cy="557396"/>
              <a:chOff x="0" y="0"/>
              <a:chExt cx="1274302" cy="557394"/>
            </a:xfrm>
          </p:grpSpPr>
          <p:sp>
            <p:nvSpPr>
              <p:cNvPr id="438" name="Shape 438"/>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439" name="Shape 439"/>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Search</a:t>
                </a:r>
              </a:p>
            </p:txBody>
          </p:sp>
        </p:grpSp>
        <p:grpSp>
          <p:nvGrpSpPr>
            <p:cNvPr id="443" name="Group 443"/>
            <p:cNvGrpSpPr/>
            <p:nvPr/>
          </p:nvGrpSpPr>
          <p:grpSpPr>
            <a:xfrm>
              <a:off x="1788373" y="1808710"/>
              <a:ext cx="1274304" cy="557395"/>
              <a:chOff x="0" y="0"/>
              <a:chExt cx="1274302" cy="557394"/>
            </a:xfrm>
          </p:grpSpPr>
          <p:sp>
            <p:nvSpPr>
              <p:cNvPr id="441" name="Shape 441"/>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442" name="Shape 442"/>
              <p:cNvSpPr/>
              <p:nvPr/>
            </p:nvSpPr>
            <p:spPr>
              <a:xfrm>
                <a:off x="32651" y="138996"/>
                <a:ext cx="1209000" cy="279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Recommendation</a:t>
                </a:r>
              </a:p>
            </p:txBody>
          </p:sp>
        </p:grpSp>
        <p:grpSp>
          <p:nvGrpSpPr>
            <p:cNvPr id="446" name="Group 446"/>
            <p:cNvGrpSpPr/>
            <p:nvPr/>
          </p:nvGrpSpPr>
          <p:grpSpPr>
            <a:xfrm>
              <a:off x="3344755" y="1808710"/>
              <a:ext cx="1274303" cy="557395"/>
              <a:chOff x="0" y="0"/>
              <a:chExt cx="1274302" cy="557394"/>
            </a:xfrm>
          </p:grpSpPr>
          <p:sp>
            <p:nvSpPr>
              <p:cNvPr id="444" name="Shape 444"/>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445" name="Shape 445"/>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Lists</a:t>
                </a:r>
              </a:p>
            </p:txBody>
          </p:sp>
        </p:grpSp>
        <p:grpSp>
          <p:nvGrpSpPr>
            <p:cNvPr id="449" name="Group 449"/>
            <p:cNvGrpSpPr/>
            <p:nvPr/>
          </p:nvGrpSpPr>
          <p:grpSpPr>
            <a:xfrm>
              <a:off x="202773" y="1808710"/>
              <a:ext cx="1274303" cy="557395"/>
              <a:chOff x="0" y="0"/>
              <a:chExt cx="1274302" cy="557394"/>
            </a:xfrm>
          </p:grpSpPr>
          <p:sp>
            <p:nvSpPr>
              <p:cNvPr id="447" name="Shape 447"/>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448" name="Shape 448"/>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Account</a:t>
                </a:r>
              </a:p>
            </p:txBody>
          </p:sp>
        </p:grpSp>
      </p:grpSp>
      <p:grpSp>
        <p:nvGrpSpPr>
          <p:cNvPr id="479" name="Group 479"/>
          <p:cNvGrpSpPr/>
          <p:nvPr/>
        </p:nvGrpSpPr>
        <p:grpSpPr>
          <a:xfrm>
            <a:off x="1571431" y="1206372"/>
            <a:ext cx="4779502" cy="2573143"/>
            <a:chOff x="0" y="0"/>
            <a:chExt cx="4779500" cy="2573141"/>
          </a:xfrm>
        </p:grpSpPr>
        <p:sp>
          <p:nvSpPr>
            <p:cNvPr id="451" name="Shape 451"/>
            <p:cNvSpPr/>
            <p:nvPr/>
          </p:nvSpPr>
          <p:spPr>
            <a:xfrm>
              <a:off x="0" y="0"/>
              <a:ext cx="4779501" cy="2573142"/>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defRPr>
                  <a:latin typeface="Arial"/>
                  <a:ea typeface="Arial"/>
                  <a:cs typeface="Arial"/>
                  <a:sym typeface="Arial"/>
                </a:defRPr>
              </a:pPr>
              <a:endParaRPr/>
            </a:p>
          </p:txBody>
        </p:sp>
        <p:grpSp>
          <p:nvGrpSpPr>
            <p:cNvPr id="454" name="Group 454"/>
            <p:cNvGrpSpPr/>
            <p:nvPr/>
          </p:nvGrpSpPr>
          <p:grpSpPr>
            <a:xfrm>
              <a:off x="1788373" y="100378"/>
              <a:ext cx="1274304" cy="557395"/>
              <a:chOff x="0" y="0"/>
              <a:chExt cx="1274302" cy="557394"/>
            </a:xfrm>
          </p:grpSpPr>
          <p:sp>
            <p:nvSpPr>
              <p:cNvPr id="452" name="Shape 452"/>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453" name="Shape 453"/>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User</a:t>
                </a:r>
              </a:p>
            </p:txBody>
          </p:sp>
        </p:grpSp>
        <p:grpSp>
          <p:nvGrpSpPr>
            <p:cNvPr id="457" name="Group 457"/>
            <p:cNvGrpSpPr/>
            <p:nvPr/>
          </p:nvGrpSpPr>
          <p:grpSpPr>
            <a:xfrm>
              <a:off x="3344755" y="100378"/>
              <a:ext cx="1274303" cy="557395"/>
              <a:chOff x="0" y="0"/>
              <a:chExt cx="1274302" cy="557394"/>
            </a:xfrm>
          </p:grpSpPr>
          <p:sp>
            <p:nvSpPr>
              <p:cNvPr id="455" name="Shape 455"/>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456" name="Shape 456"/>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Registration</a:t>
                </a:r>
              </a:p>
            </p:txBody>
          </p:sp>
        </p:grpSp>
        <p:grpSp>
          <p:nvGrpSpPr>
            <p:cNvPr id="460" name="Group 460"/>
            <p:cNvGrpSpPr/>
            <p:nvPr/>
          </p:nvGrpSpPr>
          <p:grpSpPr>
            <a:xfrm>
              <a:off x="202773" y="100378"/>
              <a:ext cx="1274303" cy="557395"/>
              <a:chOff x="0" y="0"/>
              <a:chExt cx="1274302" cy="557394"/>
            </a:xfrm>
          </p:grpSpPr>
          <p:sp>
            <p:nvSpPr>
              <p:cNvPr id="458" name="Shape 458"/>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459" name="Shape 459"/>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Catalog</a:t>
                </a:r>
              </a:p>
            </p:txBody>
          </p:sp>
        </p:grpSp>
        <p:grpSp>
          <p:nvGrpSpPr>
            <p:cNvPr id="463" name="Group 463"/>
            <p:cNvGrpSpPr/>
            <p:nvPr/>
          </p:nvGrpSpPr>
          <p:grpSpPr>
            <a:xfrm>
              <a:off x="1788373" y="943405"/>
              <a:ext cx="1274304" cy="557396"/>
              <a:chOff x="0" y="0"/>
              <a:chExt cx="1274302" cy="557394"/>
            </a:xfrm>
          </p:grpSpPr>
          <p:sp>
            <p:nvSpPr>
              <p:cNvPr id="461" name="Shape 461"/>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462" name="Shape 462"/>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Orders</a:t>
                </a:r>
              </a:p>
            </p:txBody>
          </p:sp>
        </p:grpSp>
        <p:grpSp>
          <p:nvGrpSpPr>
            <p:cNvPr id="466" name="Group 466"/>
            <p:cNvGrpSpPr/>
            <p:nvPr/>
          </p:nvGrpSpPr>
          <p:grpSpPr>
            <a:xfrm>
              <a:off x="3344755" y="943405"/>
              <a:ext cx="1274303" cy="557396"/>
              <a:chOff x="0" y="0"/>
              <a:chExt cx="1274302" cy="557394"/>
            </a:xfrm>
          </p:grpSpPr>
          <p:sp>
            <p:nvSpPr>
              <p:cNvPr id="464" name="Shape 464"/>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465" name="Shape 465"/>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Profile</a:t>
                </a:r>
              </a:p>
            </p:txBody>
          </p:sp>
        </p:grpSp>
        <p:grpSp>
          <p:nvGrpSpPr>
            <p:cNvPr id="469" name="Group 469"/>
            <p:cNvGrpSpPr/>
            <p:nvPr/>
          </p:nvGrpSpPr>
          <p:grpSpPr>
            <a:xfrm>
              <a:off x="202773" y="943405"/>
              <a:ext cx="1274303" cy="557396"/>
              <a:chOff x="0" y="0"/>
              <a:chExt cx="1274302" cy="557394"/>
            </a:xfrm>
          </p:grpSpPr>
          <p:sp>
            <p:nvSpPr>
              <p:cNvPr id="467" name="Shape 467"/>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468" name="Shape 468"/>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Search</a:t>
                </a:r>
              </a:p>
            </p:txBody>
          </p:sp>
        </p:grpSp>
        <p:grpSp>
          <p:nvGrpSpPr>
            <p:cNvPr id="472" name="Group 472"/>
            <p:cNvGrpSpPr/>
            <p:nvPr/>
          </p:nvGrpSpPr>
          <p:grpSpPr>
            <a:xfrm>
              <a:off x="1788373" y="1808710"/>
              <a:ext cx="1274304" cy="557395"/>
              <a:chOff x="0" y="0"/>
              <a:chExt cx="1274302" cy="557394"/>
            </a:xfrm>
          </p:grpSpPr>
          <p:sp>
            <p:nvSpPr>
              <p:cNvPr id="470" name="Shape 470"/>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471" name="Shape 471"/>
              <p:cNvSpPr/>
              <p:nvPr/>
            </p:nvSpPr>
            <p:spPr>
              <a:xfrm>
                <a:off x="32651" y="138996"/>
                <a:ext cx="1209000" cy="279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Recommendation</a:t>
                </a:r>
              </a:p>
            </p:txBody>
          </p:sp>
        </p:grpSp>
        <p:grpSp>
          <p:nvGrpSpPr>
            <p:cNvPr id="475" name="Group 475"/>
            <p:cNvGrpSpPr/>
            <p:nvPr/>
          </p:nvGrpSpPr>
          <p:grpSpPr>
            <a:xfrm>
              <a:off x="3344755" y="1808710"/>
              <a:ext cx="1274303" cy="557395"/>
              <a:chOff x="0" y="0"/>
              <a:chExt cx="1274302" cy="557394"/>
            </a:xfrm>
          </p:grpSpPr>
          <p:sp>
            <p:nvSpPr>
              <p:cNvPr id="473" name="Shape 473"/>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474" name="Shape 474"/>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Lists</a:t>
                </a:r>
              </a:p>
            </p:txBody>
          </p:sp>
        </p:grpSp>
        <p:grpSp>
          <p:nvGrpSpPr>
            <p:cNvPr id="478" name="Group 478"/>
            <p:cNvGrpSpPr/>
            <p:nvPr/>
          </p:nvGrpSpPr>
          <p:grpSpPr>
            <a:xfrm>
              <a:off x="202773" y="1808710"/>
              <a:ext cx="1274303" cy="557395"/>
              <a:chOff x="0" y="0"/>
              <a:chExt cx="1274302" cy="557394"/>
            </a:xfrm>
          </p:grpSpPr>
          <p:sp>
            <p:nvSpPr>
              <p:cNvPr id="476" name="Shape 476"/>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477" name="Shape 477"/>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Account</a:t>
                </a:r>
              </a:p>
            </p:txBody>
          </p:sp>
        </p:grpSp>
      </p:grpSp>
      <p:grpSp>
        <p:nvGrpSpPr>
          <p:cNvPr id="508" name="Group 508"/>
          <p:cNvGrpSpPr/>
          <p:nvPr/>
        </p:nvGrpSpPr>
        <p:grpSpPr>
          <a:xfrm>
            <a:off x="1494548" y="1152393"/>
            <a:ext cx="4779501" cy="2573143"/>
            <a:chOff x="0" y="0"/>
            <a:chExt cx="4779500" cy="2573141"/>
          </a:xfrm>
        </p:grpSpPr>
        <p:sp>
          <p:nvSpPr>
            <p:cNvPr id="480" name="Shape 480"/>
            <p:cNvSpPr/>
            <p:nvPr/>
          </p:nvSpPr>
          <p:spPr>
            <a:xfrm>
              <a:off x="0" y="0"/>
              <a:ext cx="4779501" cy="2573142"/>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defRPr>
                  <a:latin typeface="Arial"/>
                  <a:ea typeface="Arial"/>
                  <a:cs typeface="Arial"/>
                  <a:sym typeface="Arial"/>
                </a:defRPr>
              </a:pPr>
              <a:endParaRPr/>
            </a:p>
          </p:txBody>
        </p:sp>
        <p:grpSp>
          <p:nvGrpSpPr>
            <p:cNvPr id="483" name="Group 483"/>
            <p:cNvGrpSpPr/>
            <p:nvPr/>
          </p:nvGrpSpPr>
          <p:grpSpPr>
            <a:xfrm>
              <a:off x="1788373" y="100378"/>
              <a:ext cx="1274304" cy="557395"/>
              <a:chOff x="0" y="0"/>
              <a:chExt cx="1274302" cy="557394"/>
            </a:xfrm>
          </p:grpSpPr>
          <p:sp>
            <p:nvSpPr>
              <p:cNvPr id="481" name="Shape 481"/>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482" name="Shape 482"/>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User</a:t>
                </a:r>
              </a:p>
            </p:txBody>
          </p:sp>
        </p:grpSp>
        <p:grpSp>
          <p:nvGrpSpPr>
            <p:cNvPr id="486" name="Group 486"/>
            <p:cNvGrpSpPr/>
            <p:nvPr/>
          </p:nvGrpSpPr>
          <p:grpSpPr>
            <a:xfrm>
              <a:off x="3344755" y="100378"/>
              <a:ext cx="1274303" cy="557395"/>
              <a:chOff x="0" y="0"/>
              <a:chExt cx="1274302" cy="557394"/>
            </a:xfrm>
          </p:grpSpPr>
          <p:sp>
            <p:nvSpPr>
              <p:cNvPr id="484" name="Shape 484"/>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485" name="Shape 485"/>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Registration</a:t>
                </a:r>
              </a:p>
            </p:txBody>
          </p:sp>
        </p:grpSp>
        <p:grpSp>
          <p:nvGrpSpPr>
            <p:cNvPr id="489" name="Group 489"/>
            <p:cNvGrpSpPr/>
            <p:nvPr/>
          </p:nvGrpSpPr>
          <p:grpSpPr>
            <a:xfrm>
              <a:off x="202773" y="100378"/>
              <a:ext cx="1274303" cy="557395"/>
              <a:chOff x="0" y="0"/>
              <a:chExt cx="1274302" cy="557394"/>
            </a:xfrm>
          </p:grpSpPr>
          <p:sp>
            <p:nvSpPr>
              <p:cNvPr id="487" name="Shape 487"/>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488" name="Shape 488"/>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Catalog</a:t>
                </a:r>
              </a:p>
            </p:txBody>
          </p:sp>
        </p:grpSp>
        <p:grpSp>
          <p:nvGrpSpPr>
            <p:cNvPr id="492" name="Group 492"/>
            <p:cNvGrpSpPr/>
            <p:nvPr/>
          </p:nvGrpSpPr>
          <p:grpSpPr>
            <a:xfrm>
              <a:off x="1788373" y="943405"/>
              <a:ext cx="1274304" cy="557396"/>
              <a:chOff x="0" y="0"/>
              <a:chExt cx="1274302" cy="557394"/>
            </a:xfrm>
          </p:grpSpPr>
          <p:sp>
            <p:nvSpPr>
              <p:cNvPr id="490" name="Shape 490"/>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491" name="Shape 491"/>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Orders</a:t>
                </a:r>
              </a:p>
            </p:txBody>
          </p:sp>
        </p:grpSp>
        <p:grpSp>
          <p:nvGrpSpPr>
            <p:cNvPr id="495" name="Group 495"/>
            <p:cNvGrpSpPr/>
            <p:nvPr/>
          </p:nvGrpSpPr>
          <p:grpSpPr>
            <a:xfrm>
              <a:off x="3344755" y="943405"/>
              <a:ext cx="1274303" cy="557396"/>
              <a:chOff x="0" y="0"/>
              <a:chExt cx="1274302" cy="557394"/>
            </a:xfrm>
          </p:grpSpPr>
          <p:sp>
            <p:nvSpPr>
              <p:cNvPr id="493" name="Shape 493"/>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494" name="Shape 494"/>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Profile</a:t>
                </a:r>
              </a:p>
            </p:txBody>
          </p:sp>
        </p:grpSp>
        <p:grpSp>
          <p:nvGrpSpPr>
            <p:cNvPr id="498" name="Group 498"/>
            <p:cNvGrpSpPr/>
            <p:nvPr/>
          </p:nvGrpSpPr>
          <p:grpSpPr>
            <a:xfrm>
              <a:off x="202773" y="943405"/>
              <a:ext cx="1274303" cy="557396"/>
              <a:chOff x="0" y="0"/>
              <a:chExt cx="1274302" cy="557394"/>
            </a:xfrm>
          </p:grpSpPr>
          <p:sp>
            <p:nvSpPr>
              <p:cNvPr id="496" name="Shape 496"/>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497" name="Shape 497"/>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Search</a:t>
                </a:r>
              </a:p>
            </p:txBody>
          </p:sp>
        </p:grpSp>
        <p:grpSp>
          <p:nvGrpSpPr>
            <p:cNvPr id="501" name="Group 501"/>
            <p:cNvGrpSpPr/>
            <p:nvPr/>
          </p:nvGrpSpPr>
          <p:grpSpPr>
            <a:xfrm>
              <a:off x="1788373" y="1808710"/>
              <a:ext cx="1274304" cy="557395"/>
              <a:chOff x="0" y="0"/>
              <a:chExt cx="1274302" cy="557394"/>
            </a:xfrm>
          </p:grpSpPr>
          <p:sp>
            <p:nvSpPr>
              <p:cNvPr id="499" name="Shape 499"/>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500" name="Shape 500"/>
              <p:cNvSpPr/>
              <p:nvPr/>
            </p:nvSpPr>
            <p:spPr>
              <a:xfrm>
                <a:off x="32651" y="138996"/>
                <a:ext cx="1209000" cy="279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Recommendation</a:t>
                </a:r>
              </a:p>
            </p:txBody>
          </p:sp>
        </p:grpSp>
        <p:grpSp>
          <p:nvGrpSpPr>
            <p:cNvPr id="504" name="Group 504"/>
            <p:cNvGrpSpPr/>
            <p:nvPr/>
          </p:nvGrpSpPr>
          <p:grpSpPr>
            <a:xfrm>
              <a:off x="3344755" y="1808710"/>
              <a:ext cx="1274303" cy="557395"/>
              <a:chOff x="0" y="0"/>
              <a:chExt cx="1274302" cy="557394"/>
            </a:xfrm>
          </p:grpSpPr>
          <p:sp>
            <p:nvSpPr>
              <p:cNvPr id="502" name="Shape 502"/>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503" name="Shape 503"/>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Lists</a:t>
                </a:r>
              </a:p>
            </p:txBody>
          </p:sp>
        </p:grpSp>
        <p:grpSp>
          <p:nvGrpSpPr>
            <p:cNvPr id="507" name="Group 507"/>
            <p:cNvGrpSpPr/>
            <p:nvPr/>
          </p:nvGrpSpPr>
          <p:grpSpPr>
            <a:xfrm>
              <a:off x="202773" y="1808710"/>
              <a:ext cx="1274303" cy="557395"/>
              <a:chOff x="0" y="0"/>
              <a:chExt cx="1274302" cy="557394"/>
            </a:xfrm>
          </p:grpSpPr>
          <p:sp>
            <p:nvSpPr>
              <p:cNvPr id="505" name="Shape 505"/>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506" name="Shape 506"/>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Account</a:t>
                </a:r>
              </a:p>
            </p:txBody>
          </p:sp>
        </p:grpSp>
      </p:grpSp>
      <p:grpSp>
        <p:nvGrpSpPr>
          <p:cNvPr id="537" name="Group 537"/>
          <p:cNvGrpSpPr/>
          <p:nvPr/>
        </p:nvGrpSpPr>
        <p:grpSpPr>
          <a:xfrm>
            <a:off x="1401844" y="1087390"/>
            <a:ext cx="4779502" cy="2573142"/>
            <a:chOff x="0" y="0"/>
            <a:chExt cx="4779500" cy="2573141"/>
          </a:xfrm>
        </p:grpSpPr>
        <p:sp>
          <p:nvSpPr>
            <p:cNvPr id="509" name="Shape 509"/>
            <p:cNvSpPr/>
            <p:nvPr/>
          </p:nvSpPr>
          <p:spPr>
            <a:xfrm>
              <a:off x="0" y="0"/>
              <a:ext cx="4779501" cy="2573142"/>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defRPr>
                  <a:latin typeface="Arial"/>
                  <a:ea typeface="Arial"/>
                  <a:cs typeface="Arial"/>
                  <a:sym typeface="Arial"/>
                </a:defRPr>
              </a:pPr>
              <a:endParaRPr/>
            </a:p>
          </p:txBody>
        </p:sp>
        <p:grpSp>
          <p:nvGrpSpPr>
            <p:cNvPr id="512" name="Group 512"/>
            <p:cNvGrpSpPr/>
            <p:nvPr/>
          </p:nvGrpSpPr>
          <p:grpSpPr>
            <a:xfrm>
              <a:off x="1788373" y="100378"/>
              <a:ext cx="1274304" cy="557395"/>
              <a:chOff x="0" y="0"/>
              <a:chExt cx="1274302" cy="557394"/>
            </a:xfrm>
          </p:grpSpPr>
          <p:sp>
            <p:nvSpPr>
              <p:cNvPr id="510" name="Shape 510"/>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511" name="Shape 511"/>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User</a:t>
                </a:r>
              </a:p>
            </p:txBody>
          </p:sp>
        </p:grpSp>
        <p:grpSp>
          <p:nvGrpSpPr>
            <p:cNvPr id="515" name="Group 515"/>
            <p:cNvGrpSpPr/>
            <p:nvPr/>
          </p:nvGrpSpPr>
          <p:grpSpPr>
            <a:xfrm>
              <a:off x="3344755" y="100378"/>
              <a:ext cx="1274303" cy="557395"/>
              <a:chOff x="0" y="0"/>
              <a:chExt cx="1274302" cy="557394"/>
            </a:xfrm>
          </p:grpSpPr>
          <p:sp>
            <p:nvSpPr>
              <p:cNvPr id="513" name="Shape 513"/>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514" name="Shape 514"/>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Registration</a:t>
                </a:r>
              </a:p>
            </p:txBody>
          </p:sp>
        </p:grpSp>
        <p:grpSp>
          <p:nvGrpSpPr>
            <p:cNvPr id="518" name="Group 518"/>
            <p:cNvGrpSpPr/>
            <p:nvPr/>
          </p:nvGrpSpPr>
          <p:grpSpPr>
            <a:xfrm>
              <a:off x="202773" y="100378"/>
              <a:ext cx="1274303" cy="557395"/>
              <a:chOff x="0" y="0"/>
              <a:chExt cx="1274302" cy="557394"/>
            </a:xfrm>
          </p:grpSpPr>
          <p:sp>
            <p:nvSpPr>
              <p:cNvPr id="516" name="Shape 516"/>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517" name="Shape 517"/>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Catalog</a:t>
                </a:r>
              </a:p>
            </p:txBody>
          </p:sp>
        </p:grpSp>
        <p:grpSp>
          <p:nvGrpSpPr>
            <p:cNvPr id="521" name="Group 521"/>
            <p:cNvGrpSpPr/>
            <p:nvPr/>
          </p:nvGrpSpPr>
          <p:grpSpPr>
            <a:xfrm>
              <a:off x="1788373" y="943405"/>
              <a:ext cx="1274304" cy="557396"/>
              <a:chOff x="0" y="0"/>
              <a:chExt cx="1274302" cy="557394"/>
            </a:xfrm>
          </p:grpSpPr>
          <p:sp>
            <p:nvSpPr>
              <p:cNvPr id="519" name="Shape 519"/>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520" name="Shape 520"/>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Orders</a:t>
                </a:r>
              </a:p>
            </p:txBody>
          </p:sp>
        </p:grpSp>
        <p:grpSp>
          <p:nvGrpSpPr>
            <p:cNvPr id="524" name="Group 524"/>
            <p:cNvGrpSpPr/>
            <p:nvPr/>
          </p:nvGrpSpPr>
          <p:grpSpPr>
            <a:xfrm>
              <a:off x="3344755" y="943405"/>
              <a:ext cx="1274303" cy="557396"/>
              <a:chOff x="0" y="0"/>
              <a:chExt cx="1274302" cy="557394"/>
            </a:xfrm>
          </p:grpSpPr>
          <p:sp>
            <p:nvSpPr>
              <p:cNvPr id="522" name="Shape 522"/>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523" name="Shape 523"/>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Profile</a:t>
                </a:r>
              </a:p>
            </p:txBody>
          </p:sp>
        </p:grpSp>
        <p:grpSp>
          <p:nvGrpSpPr>
            <p:cNvPr id="527" name="Group 527"/>
            <p:cNvGrpSpPr/>
            <p:nvPr/>
          </p:nvGrpSpPr>
          <p:grpSpPr>
            <a:xfrm>
              <a:off x="202773" y="943405"/>
              <a:ext cx="1274303" cy="557396"/>
              <a:chOff x="0" y="0"/>
              <a:chExt cx="1274302" cy="557394"/>
            </a:xfrm>
          </p:grpSpPr>
          <p:sp>
            <p:nvSpPr>
              <p:cNvPr id="525" name="Shape 525"/>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526" name="Shape 526"/>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Search</a:t>
                </a:r>
              </a:p>
            </p:txBody>
          </p:sp>
        </p:grpSp>
        <p:grpSp>
          <p:nvGrpSpPr>
            <p:cNvPr id="530" name="Group 530"/>
            <p:cNvGrpSpPr/>
            <p:nvPr/>
          </p:nvGrpSpPr>
          <p:grpSpPr>
            <a:xfrm>
              <a:off x="1788373" y="1808710"/>
              <a:ext cx="1274304" cy="557395"/>
              <a:chOff x="0" y="0"/>
              <a:chExt cx="1274302" cy="557394"/>
            </a:xfrm>
          </p:grpSpPr>
          <p:sp>
            <p:nvSpPr>
              <p:cNvPr id="528" name="Shape 528"/>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529" name="Shape 529"/>
              <p:cNvSpPr/>
              <p:nvPr/>
            </p:nvSpPr>
            <p:spPr>
              <a:xfrm>
                <a:off x="32651" y="138996"/>
                <a:ext cx="1209000" cy="279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Recommendation</a:t>
                </a:r>
              </a:p>
            </p:txBody>
          </p:sp>
        </p:grpSp>
        <p:grpSp>
          <p:nvGrpSpPr>
            <p:cNvPr id="533" name="Group 533"/>
            <p:cNvGrpSpPr/>
            <p:nvPr/>
          </p:nvGrpSpPr>
          <p:grpSpPr>
            <a:xfrm>
              <a:off x="3344755" y="1808710"/>
              <a:ext cx="1274303" cy="557395"/>
              <a:chOff x="0" y="0"/>
              <a:chExt cx="1274302" cy="557394"/>
            </a:xfrm>
          </p:grpSpPr>
          <p:sp>
            <p:nvSpPr>
              <p:cNvPr id="531" name="Shape 531"/>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532" name="Shape 532"/>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Lists</a:t>
                </a:r>
              </a:p>
            </p:txBody>
          </p:sp>
        </p:grpSp>
        <p:grpSp>
          <p:nvGrpSpPr>
            <p:cNvPr id="536" name="Group 536"/>
            <p:cNvGrpSpPr/>
            <p:nvPr/>
          </p:nvGrpSpPr>
          <p:grpSpPr>
            <a:xfrm>
              <a:off x="202773" y="1808710"/>
              <a:ext cx="1274303" cy="557395"/>
              <a:chOff x="0" y="0"/>
              <a:chExt cx="1274302" cy="557394"/>
            </a:xfrm>
          </p:grpSpPr>
          <p:sp>
            <p:nvSpPr>
              <p:cNvPr id="534" name="Shape 534"/>
              <p:cNvSpPr/>
              <p:nvPr/>
            </p:nvSpPr>
            <p:spPr>
              <a:xfrm>
                <a:off x="0" y="0"/>
                <a:ext cx="1274303" cy="55739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1200">
                    <a:solidFill>
                      <a:srgbClr val="FFFFFF"/>
                    </a:solidFill>
                    <a:uFillTx/>
                    <a:latin typeface="Avenir Next"/>
                    <a:ea typeface="Avenir Next"/>
                    <a:cs typeface="Avenir Next"/>
                    <a:sym typeface="Avenir Next"/>
                  </a:defRPr>
                </a:pPr>
                <a:endParaRPr/>
              </a:p>
            </p:txBody>
          </p:sp>
          <p:sp>
            <p:nvSpPr>
              <p:cNvPr id="535" name="Shape 535"/>
              <p:cNvSpPr/>
              <p:nvPr/>
            </p:nvSpPr>
            <p:spPr>
              <a:xfrm>
                <a:off x="32651" y="126296"/>
                <a:ext cx="120900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84200">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Account</a:t>
                </a:r>
              </a:p>
            </p:txBody>
          </p:sp>
        </p:grpSp>
      </p:gr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1" fill="hold" grpId="1" nodeType="clickEffect">
                                  <p:stCondLst>
                                    <p:cond delay="0"/>
                                  </p:stCondLst>
                                  <p:iterate>
                                    <p:tmAbs val="0"/>
                                  </p:iterate>
                                  <p:childTnLst>
                                    <p:set>
                                      <p:cBhvr>
                                        <p:cTn id="6" fill="hold"/>
                                        <p:tgtEl>
                                          <p:spTgt spid="334"/>
                                        </p:tgtEl>
                                        <p:attrNameLst>
                                          <p:attrName>style.visibility</p:attrName>
                                        </p:attrNameLst>
                                      </p:cBhvr>
                                      <p:to>
                                        <p:strVal val="visible"/>
                                      </p:to>
                                    </p:set>
                                    <p:anim calcmode="lin" valueType="num">
                                      <p:cBhvr>
                                        <p:cTn id="7" dur="80" fill="hold"/>
                                        <p:tgtEl>
                                          <p:spTgt spid="334"/>
                                        </p:tgtEl>
                                        <p:attrNameLst>
                                          <p:attrName>ppt_x</p:attrName>
                                        </p:attrNameLst>
                                      </p:cBhvr>
                                      <p:tavLst>
                                        <p:tav tm="0">
                                          <p:val>
                                            <p:strVal val="#ppt_x"/>
                                          </p:val>
                                        </p:tav>
                                        <p:tav tm="100000">
                                          <p:val>
                                            <p:strVal val="#ppt_x"/>
                                          </p:val>
                                        </p:tav>
                                      </p:tavLst>
                                    </p:anim>
                                    <p:anim calcmode="lin" valueType="num">
                                      <p:cBhvr>
                                        <p:cTn id="8" dur="80" fill="hold"/>
                                        <p:tgtEl>
                                          <p:spTgt spid="334"/>
                                        </p:tgtEl>
                                        <p:attrNameLst>
                                          <p:attrName>ppt_y</p:attrName>
                                        </p:attrNameLst>
                                      </p:cBhvr>
                                      <p:tavLst>
                                        <p:tav tm="0">
                                          <p:val>
                                            <p:strVal val="0-#ppt_h/2"/>
                                          </p:val>
                                        </p:tav>
                                        <p:tav tm="100000">
                                          <p:val>
                                            <p:strVal val="#ppt_y"/>
                                          </p:val>
                                        </p:tav>
                                      </p:tavLst>
                                    </p:anim>
                                  </p:childTnLst>
                                </p:cTn>
                              </p:par>
                            </p:childTnLst>
                          </p:cTn>
                        </p:par>
                        <p:par>
                          <p:cTn id="9" fill="hold">
                            <p:stCondLst>
                              <p:cond delay="80"/>
                            </p:stCondLst>
                            <p:childTnLst>
                              <p:par>
                                <p:cTn id="10" presetID="2" presetClass="entr" presetSubtype="1" fill="hold" grpId="2" nodeType="afterEffect">
                                  <p:stCondLst>
                                    <p:cond delay="0"/>
                                  </p:stCondLst>
                                  <p:iterate>
                                    <p:tmAbs val="0"/>
                                  </p:iterate>
                                  <p:childTnLst>
                                    <p:set>
                                      <p:cBhvr>
                                        <p:cTn id="11" fill="hold"/>
                                        <p:tgtEl>
                                          <p:spTgt spid="363"/>
                                        </p:tgtEl>
                                        <p:attrNameLst>
                                          <p:attrName>style.visibility</p:attrName>
                                        </p:attrNameLst>
                                      </p:cBhvr>
                                      <p:to>
                                        <p:strVal val="visible"/>
                                      </p:to>
                                    </p:set>
                                    <p:anim calcmode="lin" valueType="num">
                                      <p:cBhvr>
                                        <p:cTn id="12" dur="80" fill="hold"/>
                                        <p:tgtEl>
                                          <p:spTgt spid="363"/>
                                        </p:tgtEl>
                                        <p:attrNameLst>
                                          <p:attrName>ppt_x</p:attrName>
                                        </p:attrNameLst>
                                      </p:cBhvr>
                                      <p:tavLst>
                                        <p:tav tm="0">
                                          <p:val>
                                            <p:strVal val="#ppt_x"/>
                                          </p:val>
                                        </p:tav>
                                        <p:tav tm="100000">
                                          <p:val>
                                            <p:strVal val="#ppt_x"/>
                                          </p:val>
                                        </p:tav>
                                      </p:tavLst>
                                    </p:anim>
                                    <p:anim calcmode="lin" valueType="num">
                                      <p:cBhvr>
                                        <p:cTn id="13" dur="80" fill="hold"/>
                                        <p:tgtEl>
                                          <p:spTgt spid="363"/>
                                        </p:tgtEl>
                                        <p:attrNameLst>
                                          <p:attrName>ppt_y</p:attrName>
                                        </p:attrNameLst>
                                      </p:cBhvr>
                                      <p:tavLst>
                                        <p:tav tm="0">
                                          <p:val>
                                            <p:strVal val="0-#ppt_h/2"/>
                                          </p:val>
                                        </p:tav>
                                        <p:tav tm="100000">
                                          <p:val>
                                            <p:strVal val="#ppt_y"/>
                                          </p:val>
                                        </p:tav>
                                      </p:tavLst>
                                    </p:anim>
                                  </p:childTnLst>
                                </p:cTn>
                              </p:par>
                            </p:childTnLst>
                          </p:cTn>
                        </p:par>
                        <p:par>
                          <p:cTn id="14" fill="hold">
                            <p:stCondLst>
                              <p:cond delay="160"/>
                            </p:stCondLst>
                            <p:childTnLst>
                              <p:par>
                                <p:cTn id="15" presetID="2" presetClass="entr" presetSubtype="1" fill="hold" grpId="3" nodeType="afterEffect">
                                  <p:stCondLst>
                                    <p:cond delay="0"/>
                                  </p:stCondLst>
                                  <p:iterate>
                                    <p:tmAbs val="0"/>
                                  </p:iterate>
                                  <p:childTnLst>
                                    <p:set>
                                      <p:cBhvr>
                                        <p:cTn id="16" fill="hold"/>
                                        <p:tgtEl>
                                          <p:spTgt spid="392"/>
                                        </p:tgtEl>
                                        <p:attrNameLst>
                                          <p:attrName>style.visibility</p:attrName>
                                        </p:attrNameLst>
                                      </p:cBhvr>
                                      <p:to>
                                        <p:strVal val="visible"/>
                                      </p:to>
                                    </p:set>
                                    <p:anim calcmode="lin" valueType="num">
                                      <p:cBhvr>
                                        <p:cTn id="17" dur="80" fill="hold"/>
                                        <p:tgtEl>
                                          <p:spTgt spid="392"/>
                                        </p:tgtEl>
                                        <p:attrNameLst>
                                          <p:attrName>ppt_x</p:attrName>
                                        </p:attrNameLst>
                                      </p:cBhvr>
                                      <p:tavLst>
                                        <p:tav tm="0">
                                          <p:val>
                                            <p:strVal val="#ppt_x"/>
                                          </p:val>
                                        </p:tav>
                                        <p:tav tm="100000">
                                          <p:val>
                                            <p:strVal val="#ppt_x"/>
                                          </p:val>
                                        </p:tav>
                                      </p:tavLst>
                                    </p:anim>
                                    <p:anim calcmode="lin" valueType="num">
                                      <p:cBhvr>
                                        <p:cTn id="18" dur="80" fill="hold"/>
                                        <p:tgtEl>
                                          <p:spTgt spid="392"/>
                                        </p:tgtEl>
                                        <p:attrNameLst>
                                          <p:attrName>ppt_y</p:attrName>
                                        </p:attrNameLst>
                                      </p:cBhvr>
                                      <p:tavLst>
                                        <p:tav tm="0">
                                          <p:val>
                                            <p:strVal val="0-#ppt_h/2"/>
                                          </p:val>
                                        </p:tav>
                                        <p:tav tm="100000">
                                          <p:val>
                                            <p:strVal val="#ppt_y"/>
                                          </p:val>
                                        </p:tav>
                                      </p:tavLst>
                                    </p:anim>
                                  </p:childTnLst>
                                </p:cTn>
                              </p:par>
                            </p:childTnLst>
                          </p:cTn>
                        </p:par>
                        <p:par>
                          <p:cTn id="19" fill="hold">
                            <p:stCondLst>
                              <p:cond delay="240"/>
                            </p:stCondLst>
                            <p:childTnLst>
                              <p:par>
                                <p:cTn id="20" presetID="2" presetClass="entr" presetSubtype="1" fill="hold" grpId="4" nodeType="afterEffect">
                                  <p:stCondLst>
                                    <p:cond delay="0"/>
                                  </p:stCondLst>
                                  <p:iterate>
                                    <p:tmAbs val="0"/>
                                  </p:iterate>
                                  <p:childTnLst>
                                    <p:set>
                                      <p:cBhvr>
                                        <p:cTn id="21" fill="hold"/>
                                        <p:tgtEl>
                                          <p:spTgt spid="421"/>
                                        </p:tgtEl>
                                        <p:attrNameLst>
                                          <p:attrName>style.visibility</p:attrName>
                                        </p:attrNameLst>
                                      </p:cBhvr>
                                      <p:to>
                                        <p:strVal val="visible"/>
                                      </p:to>
                                    </p:set>
                                    <p:anim calcmode="lin" valueType="num">
                                      <p:cBhvr>
                                        <p:cTn id="22" dur="80" fill="hold"/>
                                        <p:tgtEl>
                                          <p:spTgt spid="421"/>
                                        </p:tgtEl>
                                        <p:attrNameLst>
                                          <p:attrName>ppt_x</p:attrName>
                                        </p:attrNameLst>
                                      </p:cBhvr>
                                      <p:tavLst>
                                        <p:tav tm="0">
                                          <p:val>
                                            <p:strVal val="#ppt_x"/>
                                          </p:val>
                                        </p:tav>
                                        <p:tav tm="100000">
                                          <p:val>
                                            <p:strVal val="#ppt_x"/>
                                          </p:val>
                                        </p:tav>
                                      </p:tavLst>
                                    </p:anim>
                                    <p:anim calcmode="lin" valueType="num">
                                      <p:cBhvr>
                                        <p:cTn id="23" dur="80" fill="hold"/>
                                        <p:tgtEl>
                                          <p:spTgt spid="421"/>
                                        </p:tgtEl>
                                        <p:attrNameLst>
                                          <p:attrName>ppt_y</p:attrName>
                                        </p:attrNameLst>
                                      </p:cBhvr>
                                      <p:tavLst>
                                        <p:tav tm="0">
                                          <p:val>
                                            <p:strVal val="0-#ppt_h/2"/>
                                          </p:val>
                                        </p:tav>
                                        <p:tav tm="100000">
                                          <p:val>
                                            <p:strVal val="#ppt_y"/>
                                          </p:val>
                                        </p:tav>
                                      </p:tavLst>
                                    </p:anim>
                                  </p:childTnLst>
                                </p:cTn>
                              </p:par>
                            </p:childTnLst>
                          </p:cTn>
                        </p:par>
                        <p:par>
                          <p:cTn id="24" fill="hold">
                            <p:stCondLst>
                              <p:cond delay="320"/>
                            </p:stCondLst>
                            <p:childTnLst>
                              <p:par>
                                <p:cTn id="25" presetID="2" presetClass="entr" presetSubtype="1" fill="hold" grpId="5" nodeType="afterEffect">
                                  <p:stCondLst>
                                    <p:cond delay="0"/>
                                  </p:stCondLst>
                                  <p:iterate>
                                    <p:tmAbs val="0"/>
                                  </p:iterate>
                                  <p:childTnLst>
                                    <p:set>
                                      <p:cBhvr>
                                        <p:cTn id="26" fill="hold"/>
                                        <p:tgtEl>
                                          <p:spTgt spid="450"/>
                                        </p:tgtEl>
                                        <p:attrNameLst>
                                          <p:attrName>style.visibility</p:attrName>
                                        </p:attrNameLst>
                                      </p:cBhvr>
                                      <p:to>
                                        <p:strVal val="visible"/>
                                      </p:to>
                                    </p:set>
                                    <p:anim calcmode="lin" valueType="num">
                                      <p:cBhvr>
                                        <p:cTn id="27" dur="80" fill="hold"/>
                                        <p:tgtEl>
                                          <p:spTgt spid="450"/>
                                        </p:tgtEl>
                                        <p:attrNameLst>
                                          <p:attrName>ppt_x</p:attrName>
                                        </p:attrNameLst>
                                      </p:cBhvr>
                                      <p:tavLst>
                                        <p:tav tm="0">
                                          <p:val>
                                            <p:strVal val="#ppt_x"/>
                                          </p:val>
                                        </p:tav>
                                        <p:tav tm="100000">
                                          <p:val>
                                            <p:strVal val="#ppt_x"/>
                                          </p:val>
                                        </p:tav>
                                      </p:tavLst>
                                    </p:anim>
                                    <p:anim calcmode="lin" valueType="num">
                                      <p:cBhvr>
                                        <p:cTn id="28" dur="80" fill="hold"/>
                                        <p:tgtEl>
                                          <p:spTgt spid="450"/>
                                        </p:tgtEl>
                                        <p:attrNameLst>
                                          <p:attrName>ppt_y</p:attrName>
                                        </p:attrNameLst>
                                      </p:cBhvr>
                                      <p:tavLst>
                                        <p:tav tm="0">
                                          <p:val>
                                            <p:strVal val="0-#ppt_h/2"/>
                                          </p:val>
                                        </p:tav>
                                        <p:tav tm="100000">
                                          <p:val>
                                            <p:strVal val="#ppt_y"/>
                                          </p:val>
                                        </p:tav>
                                      </p:tavLst>
                                    </p:anim>
                                  </p:childTnLst>
                                </p:cTn>
                              </p:par>
                            </p:childTnLst>
                          </p:cTn>
                        </p:par>
                        <p:par>
                          <p:cTn id="29" fill="hold">
                            <p:stCondLst>
                              <p:cond delay="400"/>
                            </p:stCondLst>
                            <p:childTnLst>
                              <p:par>
                                <p:cTn id="30" presetID="2" presetClass="entr" presetSubtype="1" fill="hold" grpId="6" nodeType="afterEffect">
                                  <p:stCondLst>
                                    <p:cond delay="0"/>
                                  </p:stCondLst>
                                  <p:iterate>
                                    <p:tmAbs val="0"/>
                                  </p:iterate>
                                  <p:childTnLst>
                                    <p:set>
                                      <p:cBhvr>
                                        <p:cTn id="31" fill="hold"/>
                                        <p:tgtEl>
                                          <p:spTgt spid="479"/>
                                        </p:tgtEl>
                                        <p:attrNameLst>
                                          <p:attrName>style.visibility</p:attrName>
                                        </p:attrNameLst>
                                      </p:cBhvr>
                                      <p:to>
                                        <p:strVal val="visible"/>
                                      </p:to>
                                    </p:set>
                                    <p:anim calcmode="lin" valueType="num">
                                      <p:cBhvr>
                                        <p:cTn id="32" dur="80" fill="hold"/>
                                        <p:tgtEl>
                                          <p:spTgt spid="479"/>
                                        </p:tgtEl>
                                        <p:attrNameLst>
                                          <p:attrName>ppt_x</p:attrName>
                                        </p:attrNameLst>
                                      </p:cBhvr>
                                      <p:tavLst>
                                        <p:tav tm="0">
                                          <p:val>
                                            <p:strVal val="#ppt_x"/>
                                          </p:val>
                                        </p:tav>
                                        <p:tav tm="100000">
                                          <p:val>
                                            <p:strVal val="#ppt_x"/>
                                          </p:val>
                                        </p:tav>
                                      </p:tavLst>
                                    </p:anim>
                                    <p:anim calcmode="lin" valueType="num">
                                      <p:cBhvr>
                                        <p:cTn id="33" dur="80" fill="hold"/>
                                        <p:tgtEl>
                                          <p:spTgt spid="479"/>
                                        </p:tgtEl>
                                        <p:attrNameLst>
                                          <p:attrName>ppt_y</p:attrName>
                                        </p:attrNameLst>
                                      </p:cBhvr>
                                      <p:tavLst>
                                        <p:tav tm="0">
                                          <p:val>
                                            <p:strVal val="0-#ppt_h/2"/>
                                          </p:val>
                                        </p:tav>
                                        <p:tav tm="100000">
                                          <p:val>
                                            <p:strVal val="#ppt_y"/>
                                          </p:val>
                                        </p:tav>
                                      </p:tavLst>
                                    </p:anim>
                                  </p:childTnLst>
                                </p:cTn>
                              </p:par>
                            </p:childTnLst>
                          </p:cTn>
                        </p:par>
                        <p:par>
                          <p:cTn id="34" fill="hold">
                            <p:stCondLst>
                              <p:cond delay="480"/>
                            </p:stCondLst>
                            <p:childTnLst>
                              <p:par>
                                <p:cTn id="35" presetID="2" presetClass="entr" presetSubtype="1" fill="hold" grpId="7" nodeType="afterEffect">
                                  <p:stCondLst>
                                    <p:cond delay="0"/>
                                  </p:stCondLst>
                                  <p:iterate>
                                    <p:tmAbs val="0"/>
                                  </p:iterate>
                                  <p:childTnLst>
                                    <p:set>
                                      <p:cBhvr>
                                        <p:cTn id="36" fill="hold"/>
                                        <p:tgtEl>
                                          <p:spTgt spid="508"/>
                                        </p:tgtEl>
                                        <p:attrNameLst>
                                          <p:attrName>style.visibility</p:attrName>
                                        </p:attrNameLst>
                                      </p:cBhvr>
                                      <p:to>
                                        <p:strVal val="visible"/>
                                      </p:to>
                                    </p:set>
                                    <p:anim calcmode="lin" valueType="num">
                                      <p:cBhvr>
                                        <p:cTn id="37" dur="80" fill="hold"/>
                                        <p:tgtEl>
                                          <p:spTgt spid="508"/>
                                        </p:tgtEl>
                                        <p:attrNameLst>
                                          <p:attrName>ppt_x</p:attrName>
                                        </p:attrNameLst>
                                      </p:cBhvr>
                                      <p:tavLst>
                                        <p:tav tm="0">
                                          <p:val>
                                            <p:strVal val="#ppt_x"/>
                                          </p:val>
                                        </p:tav>
                                        <p:tav tm="100000">
                                          <p:val>
                                            <p:strVal val="#ppt_x"/>
                                          </p:val>
                                        </p:tav>
                                      </p:tavLst>
                                    </p:anim>
                                    <p:anim calcmode="lin" valueType="num">
                                      <p:cBhvr>
                                        <p:cTn id="38" dur="80" fill="hold"/>
                                        <p:tgtEl>
                                          <p:spTgt spid="508"/>
                                        </p:tgtEl>
                                        <p:attrNameLst>
                                          <p:attrName>ppt_y</p:attrName>
                                        </p:attrNameLst>
                                      </p:cBhvr>
                                      <p:tavLst>
                                        <p:tav tm="0">
                                          <p:val>
                                            <p:strVal val="0-#ppt_h/2"/>
                                          </p:val>
                                        </p:tav>
                                        <p:tav tm="100000">
                                          <p:val>
                                            <p:strVal val="#ppt_y"/>
                                          </p:val>
                                        </p:tav>
                                      </p:tavLst>
                                    </p:anim>
                                  </p:childTnLst>
                                </p:cTn>
                              </p:par>
                            </p:childTnLst>
                          </p:cTn>
                        </p:par>
                        <p:par>
                          <p:cTn id="39" fill="hold">
                            <p:stCondLst>
                              <p:cond delay="560"/>
                            </p:stCondLst>
                            <p:childTnLst>
                              <p:par>
                                <p:cTn id="40" presetID="2" presetClass="entr" presetSubtype="1" fill="hold" grpId="8" nodeType="afterEffect">
                                  <p:stCondLst>
                                    <p:cond delay="0"/>
                                  </p:stCondLst>
                                  <p:iterate>
                                    <p:tmAbs val="0"/>
                                  </p:iterate>
                                  <p:childTnLst>
                                    <p:set>
                                      <p:cBhvr>
                                        <p:cTn id="41" fill="hold"/>
                                        <p:tgtEl>
                                          <p:spTgt spid="537"/>
                                        </p:tgtEl>
                                        <p:attrNameLst>
                                          <p:attrName>style.visibility</p:attrName>
                                        </p:attrNameLst>
                                      </p:cBhvr>
                                      <p:to>
                                        <p:strVal val="visible"/>
                                      </p:to>
                                    </p:set>
                                    <p:anim calcmode="lin" valueType="num">
                                      <p:cBhvr>
                                        <p:cTn id="42" dur="80" fill="hold"/>
                                        <p:tgtEl>
                                          <p:spTgt spid="537"/>
                                        </p:tgtEl>
                                        <p:attrNameLst>
                                          <p:attrName>ppt_x</p:attrName>
                                        </p:attrNameLst>
                                      </p:cBhvr>
                                      <p:tavLst>
                                        <p:tav tm="0">
                                          <p:val>
                                            <p:strVal val="#ppt_x"/>
                                          </p:val>
                                        </p:tav>
                                        <p:tav tm="100000">
                                          <p:val>
                                            <p:strVal val="#ppt_x"/>
                                          </p:val>
                                        </p:tav>
                                      </p:tavLst>
                                    </p:anim>
                                    <p:anim calcmode="lin" valueType="num">
                                      <p:cBhvr>
                                        <p:cTn id="43" dur="80" fill="hold"/>
                                        <p:tgtEl>
                                          <p:spTgt spid="5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 grpId="1" animBg="1" advAuto="0"/>
      <p:bldP spid="363" grpId="2" animBg="1" advAuto="0"/>
      <p:bldP spid="392" grpId="3" animBg="1" advAuto="0"/>
      <p:bldP spid="421" grpId="4" animBg="1" advAuto="0"/>
      <p:bldP spid="450" grpId="5" animBg="1" advAuto="0"/>
      <p:bldP spid="479" grpId="6" animBg="1" advAuto="0"/>
      <p:bldP spid="508" grpId="7" animBg="1" advAuto="0"/>
      <p:bldP spid="537" grpId="8"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Shape 539"/>
          <p:cNvSpPr>
            <a:spLocks noGrp="1"/>
          </p:cNvSpPr>
          <p:nvPr>
            <p:ph type="title"/>
          </p:nvPr>
        </p:nvSpPr>
        <p:spPr>
          <a:xfrm>
            <a:off x="366713" y="325437"/>
            <a:ext cx="8410576" cy="623890"/>
          </a:xfrm>
          <a:prstGeom prst="rect">
            <a:avLst/>
          </a:prstGeom>
        </p:spPr>
        <p:txBody>
          <a:bodyPr>
            <a:normAutofit/>
          </a:bodyPr>
          <a:lstStyle/>
          <a:p>
            <a:pPr lvl="0">
              <a:defRPr sz="1800">
                <a:solidFill>
                  <a:srgbClr val="000000"/>
                </a:solidFill>
                <a:uFillTx/>
              </a:defRPr>
            </a:pPr>
            <a:r>
              <a:rPr sz="3200">
                <a:solidFill>
                  <a:srgbClr val="008881"/>
                </a:solidFill>
                <a:uFill>
                  <a:solidFill>
                    <a:srgbClr val="008881"/>
                  </a:solidFill>
                </a:uFill>
              </a:rPr>
              <a:t>Linear scalability?</a:t>
            </a:r>
          </a:p>
        </p:txBody>
      </p:sp>
      <p:graphicFrame>
        <p:nvGraphicFramePr>
          <p:cNvPr id="540" name="Chart 540"/>
          <p:cNvGraphicFramePr/>
          <p:nvPr/>
        </p:nvGraphicFramePr>
        <p:xfrm>
          <a:off x="935021" y="902740"/>
          <a:ext cx="6750669" cy="3437991"/>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 name="image28.png"/>
          <p:cNvPicPr/>
          <p:nvPr/>
        </p:nvPicPr>
        <p:blipFill>
          <a:blip r:embed="rId3">
            <a:extLst/>
          </a:blip>
          <a:stretch>
            <a:fillRect/>
          </a:stretch>
        </p:blipFill>
        <p:spPr>
          <a:xfrm rot="10800000" flipH="1">
            <a:off x="6230711" y="4111616"/>
            <a:ext cx="489085" cy="412666"/>
          </a:xfrm>
          <a:prstGeom prst="rect">
            <a:avLst/>
          </a:prstGeom>
          <a:ln w="12700">
            <a:miter lim="400000"/>
          </a:ln>
        </p:spPr>
      </p:pic>
      <p:pic>
        <p:nvPicPr>
          <p:cNvPr id="543" name="image28.png"/>
          <p:cNvPicPr/>
          <p:nvPr/>
        </p:nvPicPr>
        <p:blipFill>
          <a:blip r:embed="rId3">
            <a:extLst/>
          </a:blip>
          <a:stretch>
            <a:fillRect/>
          </a:stretch>
        </p:blipFill>
        <p:spPr>
          <a:xfrm rot="10800000" flipH="1">
            <a:off x="6615148" y="3893585"/>
            <a:ext cx="489086" cy="412666"/>
          </a:xfrm>
          <a:prstGeom prst="rect">
            <a:avLst/>
          </a:prstGeom>
          <a:ln w="12700">
            <a:miter lim="400000"/>
          </a:ln>
        </p:spPr>
      </p:pic>
      <p:pic>
        <p:nvPicPr>
          <p:cNvPr id="544" name="image28.png"/>
          <p:cNvPicPr/>
          <p:nvPr/>
        </p:nvPicPr>
        <p:blipFill>
          <a:blip r:embed="rId3">
            <a:extLst/>
          </a:blip>
          <a:stretch>
            <a:fillRect/>
          </a:stretch>
        </p:blipFill>
        <p:spPr>
          <a:xfrm rot="10800000" flipH="1">
            <a:off x="6989740" y="4110368"/>
            <a:ext cx="489085" cy="412666"/>
          </a:xfrm>
          <a:prstGeom prst="rect">
            <a:avLst/>
          </a:prstGeom>
          <a:ln w="12700">
            <a:miter lim="400000"/>
          </a:ln>
        </p:spPr>
      </p:pic>
      <p:pic>
        <p:nvPicPr>
          <p:cNvPr id="545" name="image39.png"/>
          <p:cNvPicPr/>
          <p:nvPr/>
        </p:nvPicPr>
        <p:blipFill>
          <a:blip r:embed="rId4">
            <a:extLst/>
          </a:blip>
          <a:stretch>
            <a:fillRect/>
          </a:stretch>
        </p:blipFill>
        <p:spPr>
          <a:xfrm>
            <a:off x="5778448" y="1948826"/>
            <a:ext cx="407888" cy="509859"/>
          </a:xfrm>
          <a:prstGeom prst="rect">
            <a:avLst/>
          </a:prstGeom>
          <a:ln w="12700">
            <a:miter lim="400000"/>
          </a:ln>
        </p:spPr>
      </p:pic>
      <p:pic>
        <p:nvPicPr>
          <p:cNvPr id="546" name="image30.png"/>
          <p:cNvPicPr/>
          <p:nvPr/>
        </p:nvPicPr>
        <p:blipFill>
          <a:blip r:embed="rId5">
            <a:extLst/>
          </a:blip>
          <a:stretch>
            <a:fillRect/>
          </a:stretch>
        </p:blipFill>
        <p:spPr>
          <a:xfrm>
            <a:off x="4060028" y="739748"/>
            <a:ext cx="488753" cy="412386"/>
          </a:xfrm>
          <a:prstGeom prst="rect">
            <a:avLst/>
          </a:prstGeom>
          <a:ln w="12700">
            <a:miter lim="400000"/>
          </a:ln>
        </p:spPr>
      </p:pic>
      <p:pic>
        <p:nvPicPr>
          <p:cNvPr id="547" name="image29.png"/>
          <p:cNvPicPr/>
          <p:nvPr/>
        </p:nvPicPr>
        <p:blipFill>
          <a:blip r:embed="rId6">
            <a:extLst/>
          </a:blip>
          <a:stretch>
            <a:fillRect/>
          </a:stretch>
        </p:blipFill>
        <p:spPr>
          <a:xfrm>
            <a:off x="4100700" y="1888195"/>
            <a:ext cx="485616" cy="409739"/>
          </a:xfrm>
          <a:prstGeom prst="rect">
            <a:avLst/>
          </a:prstGeom>
          <a:ln w="12700">
            <a:miter lim="400000"/>
          </a:ln>
        </p:spPr>
      </p:pic>
      <p:pic>
        <p:nvPicPr>
          <p:cNvPr id="548" name="image24.png"/>
          <p:cNvPicPr/>
          <p:nvPr/>
        </p:nvPicPr>
        <p:blipFill>
          <a:blip r:embed="rId7">
            <a:extLst/>
          </a:blip>
          <a:stretch>
            <a:fillRect/>
          </a:stretch>
        </p:blipFill>
        <p:spPr>
          <a:xfrm>
            <a:off x="936786" y="2982864"/>
            <a:ext cx="261273" cy="437479"/>
          </a:xfrm>
          <a:prstGeom prst="rect">
            <a:avLst/>
          </a:prstGeom>
          <a:ln w="12700">
            <a:miter lim="400000"/>
          </a:ln>
        </p:spPr>
      </p:pic>
      <p:pic>
        <p:nvPicPr>
          <p:cNvPr id="549" name="image38.png"/>
          <p:cNvPicPr/>
          <p:nvPr/>
        </p:nvPicPr>
        <p:blipFill>
          <a:blip r:embed="rId8">
            <a:extLst/>
          </a:blip>
          <a:stretch>
            <a:fillRect/>
          </a:stretch>
        </p:blipFill>
        <p:spPr>
          <a:xfrm>
            <a:off x="759880" y="2067467"/>
            <a:ext cx="589684" cy="446557"/>
          </a:xfrm>
          <a:prstGeom prst="rect">
            <a:avLst/>
          </a:prstGeom>
          <a:ln w="12700">
            <a:miter lim="400000"/>
          </a:ln>
        </p:spPr>
      </p:pic>
      <p:pic>
        <p:nvPicPr>
          <p:cNvPr id="550" name="image25.png"/>
          <p:cNvPicPr/>
          <p:nvPr/>
        </p:nvPicPr>
        <p:blipFill>
          <a:blip r:embed="rId9">
            <a:extLst/>
          </a:blip>
          <a:stretch>
            <a:fillRect/>
          </a:stretch>
        </p:blipFill>
        <p:spPr>
          <a:xfrm>
            <a:off x="867039" y="1141109"/>
            <a:ext cx="400767" cy="487086"/>
          </a:xfrm>
          <a:prstGeom prst="rect">
            <a:avLst/>
          </a:prstGeom>
          <a:ln w="12700">
            <a:miter lim="400000"/>
          </a:ln>
        </p:spPr>
      </p:pic>
      <p:sp>
        <p:nvSpPr>
          <p:cNvPr id="551" name="Shape 551"/>
          <p:cNvSpPr>
            <a:spLocks noGrp="1"/>
          </p:cNvSpPr>
          <p:nvPr>
            <p:ph type="title"/>
          </p:nvPr>
        </p:nvSpPr>
        <p:spPr>
          <a:xfrm>
            <a:off x="366713" y="71437"/>
            <a:ext cx="8410576" cy="554106"/>
          </a:xfrm>
          <a:prstGeom prst="rect">
            <a:avLst/>
          </a:prstGeom>
        </p:spPr>
        <p:txBody>
          <a:bodyPr>
            <a:normAutofit/>
          </a:bodyPr>
          <a:lstStyle>
            <a:lvl1pPr defTabSz="896111">
              <a:defRPr sz="3136"/>
            </a:lvl1pPr>
          </a:lstStyle>
          <a:p>
            <a:pPr lvl="0">
              <a:defRPr sz="1800">
                <a:solidFill>
                  <a:srgbClr val="000000"/>
                </a:solidFill>
                <a:uFillTx/>
              </a:defRPr>
            </a:pPr>
            <a:r>
              <a:rPr sz="3136">
                <a:solidFill>
                  <a:srgbClr val="008881"/>
                </a:solidFill>
                <a:uFill>
                  <a:solidFill>
                    <a:srgbClr val="008881"/>
                  </a:solidFill>
                </a:uFill>
              </a:rPr>
              <a:t>Microservice Architecture</a:t>
            </a:r>
          </a:p>
        </p:txBody>
      </p:sp>
      <p:sp>
        <p:nvSpPr>
          <p:cNvPr id="552" name="Shape 55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normAutofit/>
          </a:bodyPr>
          <a:lstStyle/>
          <a:p>
            <a:pPr lvl="0">
              <a:defRPr sz="1800">
                <a:solidFill>
                  <a:srgbClr val="000000"/>
                </a:solidFill>
                <a:uFillTx/>
              </a:defRPr>
            </a:pPr>
            <a:fld id="{86CB4B4D-7CA3-9044-876B-883B54F8677D}" type="slidenum">
              <a:rPr sz="800">
                <a:solidFill>
                  <a:srgbClr val="808080"/>
                </a:solidFill>
                <a:uFill>
                  <a:solidFill>
                    <a:srgbClr val="808080"/>
                  </a:solidFill>
                </a:uFill>
              </a:rPr>
              <a:t>9</a:t>
            </a:fld>
            <a:endParaRPr sz="800">
              <a:solidFill>
                <a:srgbClr val="808080"/>
              </a:solidFill>
              <a:uFill>
                <a:solidFill>
                  <a:srgbClr val="808080"/>
                </a:solidFill>
              </a:uFill>
            </a:endParaRPr>
          </a:p>
        </p:txBody>
      </p:sp>
      <p:sp>
        <p:nvSpPr>
          <p:cNvPr id="553" name="Shape 553"/>
          <p:cNvSpPr/>
          <p:nvPr/>
        </p:nvSpPr>
        <p:spPr>
          <a:xfrm>
            <a:off x="4024500" y="3383277"/>
            <a:ext cx="965202" cy="824855"/>
          </a:xfrm>
          <a:prstGeom prst="roundRect">
            <a:avLst>
              <a:gd name="adj" fmla="val 7731"/>
            </a:avLst>
          </a:prstGeom>
          <a:solidFill>
            <a:srgbClr val="E59A2D"/>
          </a:solidFill>
          <a:ln w="12700">
            <a:miter lim="400000"/>
          </a:ln>
        </p:spPr>
        <p:txBody>
          <a:bodyPr lIns="0" tIns="0" rIns="0" bIns="0" anchor="ctr"/>
          <a:lstStyle/>
          <a:p>
            <a:pPr lvl="0"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FFFFFF"/>
                </a:solidFill>
                <a:uFillTx/>
                <a:latin typeface="FontAwesome"/>
                <a:ea typeface="FontAwesome"/>
                <a:cs typeface="FontAwesome"/>
                <a:sym typeface="FontAwesome"/>
              </a:defRPr>
            </a:pPr>
            <a:endParaRPr/>
          </a:p>
        </p:txBody>
      </p:sp>
      <p:sp>
        <p:nvSpPr>
          <p:cNvPr id="554" name="Shape 554"/>
          <p:cNvSpPr/>
          <p:nvPr/>
        </p:nvSpPr>
        <p:spPr>
          <a:xfrm rot="16200000" flipH="1">
            <a:off x="910538" y="2387753"/>
            <a:ext cx="3795155" cy="388406"/>
          </a:xfrm>
          <a:prstGeom prst="roundRect">
            <a:avLst>
              <a:gd name="adj" fmla="val 13079"/>
            </a:avLst>
          </a:prstGeom>
          <a:solidFill>
            <a:srgbClr val="E59A2D"/>
          </a:solidFill>
          <a:ln w="12700">
            <a:miter lim="400000"/>
          </a:ln>
        </p:spPr>
        <p:txBody>
          <a:bodyPr lIns="0" tIns="0" rIns="0" bIns="0" anchor="ctr"/>
          <a:lstStyle/>
          <a:p>
            <a:pPr lvl="0" algn="ctr">
              <a:defRPr>
                <a:solidFill>
                  <a:srgbClr val="FFFFFF"/>
                </a:solidFill>
                <a:latin typeface="Avenir Next"/>
                <a:ea typeface="Avenir Next"/>
                <a:cs typeface="Avenir Next"/>
                <a:sym typeface="Avenir Next"/>
              </a:defRPr>
            </a:pPr>
            <a:endParaRPr/>
          </a:p>
        </p:txBody>
      </p:sp>
      <p:sp>
        <p:nvSpPr>
          <p:cNvPr id="555" name="Shape 555"/>
          <p:cNvSpPr/>
          <p:nvPr/>
        </p:nvSpPr>
        <p:spPr>
          <a:xfrm>
            <a:off x="3070114" y="2298595"/>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defRPr>
            </a:pPr>
            <a:endParaRPr/>
          </a:p>
        </p:txBody>
      </p:sp>
      <p:sp>
        <p:nvSpPr>
          <p:cNvPr id="556" name="Shape 556"/>
          <p:cNvSpPr/>
          <p:nvPr/>
        </p:nvSpPr>
        <p:spPr>
          <a:xfrm>
            <a:off x="3070114" y="3799426"/>
            <a:ext cx="833467" cy="2"/>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defRPr>
            </a:pPr>
            <a:endParaRPr/>
          </a:p>
        </p:txBody>
      </p:sp>
      <p:sp>
        <p:nvSpPr>
          <p:cNvPr id="557" name="Shape 557"/>
          <p:cNvSpPr/>
          <p:nvPr/>
        </p:nvSpPr>
        <p:spPr>
          <a:xfrm flipV="1">
            <a:off x="5040626" y="2986603"/>
            <a:ext cx="1137803" cy="733632"/>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defRPr>
            </a:pPr>
            <a:endParaRPr/>
          </a:p>
        </p:txBody>
      </p:sp>
      <p:sp>
        <p:nvSpPr>
          <p:cNvPr id="558" name="Shape 558"/>
          <p:cNvSpPr/>
          <p:nvPr/>
        </p:nvSpPr>
        <p:spPr>
          <a:xfrm>
            <a:off x="1362262" y="1397271"/>
            <a:ext cx="1214706" cy="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defRPr>
            </a:pPr>
            <a:endParaRPr/>
          </a:p>
        </p:txBody>
      </p:sp>
      <p:sp>
        <p:nvSpPr>
          <p:cNvPr id="559" name="Shape 559"/>
          <p:cNvSpPr/>
          <p:nvPr/>
        </p:nvSpPr>
        <p:spPr>
          <a:xfrm>
            <a:off x="1362262" y="2297931"/>
            <a:ext cx="1214706" cy="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defRPr>
            </a:pPr>
            <a:endParaRPr/>
          </a:p>
        </p:txBody>
      </p:sp>
      <p:sp>
        <p:nvSpPr>
          <p:cNvPr id="560" name="Shape 560"/>
          <p:cNvSpPr/>
          <p:nvPr/>
        </p:nvSpPr>
        <p:spPr>
          <a:xfrm>
            <a:off x="1362262" y="3221009"/>
            <a:ext cx="1214706" cy="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defRPr>
            </a:pPr>
            <a:endParaRPr/>
          </a:p>
        </p:txBody>
      </p:sp>
      <p:sp>
        <p:nvSpPr>
          <p:cNvPr id="561" name="Shape 561"/>
          <p:cNvSpPr/>
          <p:nvPr/>
        </p:nvSpPr>
        <p:spPr>
          <a:xfrm>
            <a:off x="1360275" y="4063978"/>
            <a:ext cx="1214706" cy="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defRPr>
            </a:pPr>
            <a:endParaRPr/>
          </a:p>
        </p:txBody>
      </p:sp>
      <p:sp>
        <p:nvSpPr>
          <p:cNvPr id="562" name="Shape 562"/>
          <p:cNvSpPr/>
          <p:nvPr/>
        </p:nvSpPr>
        <p:spPr>
          <a:xfrm>
            <a:off x="3070114" y="995922"/>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defRPr>
            </a:pPr>
            <a:endParaRPr/>
          </a:p>
        </p:txBody>
      </p:sp>
      <p:sp>
        <p:nvSpPr>
          <p:cNvPr id="563" name="Shape 563"/>
          <p:cNvSpPr/>
          <p:nvPr/>
        </p:nvSpPr>
        <p:spPr>
          <a:xfrm>
            <a:off x="5040626" y="3741520"/>
            <a:ext cx="1137803" cy="733632"/>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defRPr>
            </a:pPr>
            <a:endParaRPr/>
          </a:p>
        </p:txBody>
      </p:sp>
      <p:sp>
        <p:nvSpPr>
          <p:cNvPr id="564" name="Shape 564"/>
          <p:cNvSpPr/>
          <p:nvPr/>
        </p:nvSpPr>
        <p:spPr>
          <a:xfrm rot="5400000">
            <a:off x="6852794" y="3455090"/>
            <a:ext cx="292101" cy="32106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b="1">
                <a:solidFill>
                  <a:srgbClr val="0A6258"/>
                </a:solidFill>
                <a:latin typeface="Arial"/>
                <a:ea typeface="Arial"/>
                <a:cs typeface="Arial"/>
                <a:sym typeface="Arial"/>
              </a:defRPr>
            </a:lvl1pPr>
          </a:lstStyle>
          <a:p>
            <a:pPr lvl="0">
              <a:defRPr sz="1800" b="0">
                <a:solidFill>
                  <a:srgbClr val="000000"/>
                </a:solidFill>
                <a:uFillTx/>
              </a:defRPr>
            </a:pPr>
            <a:r>
              <a:rPr sz="2200" b="1">
                <a:solidFill>
                  <a:srgbClr val="0A6258"/>
                </a:solidFill>
                <a:uFill>
                  <a:solidFill>
                    <a:srgbClr val="4D4D4D"/>
                  </a:solidFill>
                </a:uFill>
              </a:rPr>
              <a:t>…</a:t>
            </a:r>
          </a:p>
        </p:txBody>
      </p:sp>
      <p:grpSp>
        <p:nvGrpSpPr>
          <p:cNvPr id="573" name="Group 573"/>
          <p:cNvGrpSpPr/>
          <p:nvPr/>
        </p:nvGrpSpPr>
        <p:grpSpPr>
          <a:xfrm>
            <a:off x="576553" y="3879200"/>
            <a:ext cx="710666" cy="355281"/>
            <a:chOff x="0" y="0"/>
            <a:chExt cx="710665" cy="355280"/>
          </a:xfrm>
        </p:grpSpPr>
        <p:sp>
          <p:nvSpPr>
            <p:cNvPr id="565" name="Shape 565"/>
            <p:cNvSpPr/>
            <p:nvPr/>
          </p:nvSpPr>
          <p:spPr>
            <a:xfrm>
              <a:off x="0" y="-1"/>
              <a:ext cx="710666" cy="355282"/>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defRPr>
                  <a:latin typeface="Arial"/>
                  <a:ea typeface="Arial"/>
                  <a:cs typeface="Arial"/>
                  <a:sym typeface="Arial"/>
                </a:defRPr>
              </a:pPr>
              <a:endParaRPr/>
            </a:p>
          </p:txBody>
        </p:sp>
        <p:grpSp>
          <p:nvGrpSpPr>
            <p:cNvPr id="572" name="Group 572"/>
            <p:cNvGrpSpPr/>
            <p:nvPr/>
          </p:nvGrpSpPr>
          <p:grpSpPr>
            <a:xfrm>
              <a:off x="14322" y="16652"/>
              <a:ext cx="682023" cy="321977"/>
              <a:chOff x="0" y="0"/>
              <a:chExt cx="682022" cy="321976"/>
            </a:xfrm>
          </p:grpSpPr>
          <p:sp>
            <p:nvSpPr>
              <p:cNvPr id="566" name="Shape 566"/>
              <p:cNvSpPr/>
              <p:nvPr/>
            </p:nvSpPr>
            <p:spPr>
              <a:xfrm>
                <a:off x="-1" y="222812"/>
                <a:ext cx="679974" cy="99165"/>
              </a:xfrm>
              <a:prstGeom prst="roundRect">
                <a:avLst>
                  <a:gd name="adj" fmla="val 20000"/>
                </a:avLst>
              </a:prstGeom>
              <a:solidFill>
                <a:srgbClr val="006D63"/>
              </a:solidFill>
              <a:ln w="12700" cap="flat">
                <a:noFill/>
                <a:miter lim="400000"/>
              </a:ln>
              <a:effectLst/>
            </p:spPr>
            <p:txBody>
              <a:bodyPr wrap="square" lIns="0" tIns="0" rIns="0" bIns="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567" name="Shape 567"/>
              <p:cNvSpPr/>
              <p:nvPr/>
            </p:nvSpPr>
            <p:spPr>
              <a:xfrm>
                <a:off x="911" y="110199"/>
                <a:ext cx="448879" cy="9916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568" name="Shape 568"/>
              <p:cNvSpPr/>
              <p:nvPr/>
            </p:nvSpPr>
            <p:spPr>
              <a:xfrm>
                <a:off x="5639" y="-1"/>
                <a:ext cx="218158" cy="99165"/>
              </a:xfrm>
              <a:prstGeom prst="roundRect">
                <a:avLst>
                  <a:gd name="adj" fmla="val 20000"/>
                </a:avLst>
              </a:prstGeom>
              <a:solidFill>
                <a:srgbClr val="A7A7A7"/>
              </a:solidFill>
              <a:ln w="12700" cap="flat">
                <a:noFill/>
                <a:miter lim="400000"/>
              </a:ln>
              <a:effectLst/>
            </p:spPr>
            <p:txBody>
              <a:bodyPr wrap="square" lIns="0" tIns="0" rIns="0" bIns="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569" name="Shape 569"/>
              <p:cNvSpPr/>
              <p:nvPr/>
            </p:nvSpPr>
            <p:spPr>
              <a:xfrm>
                <a:off x="234751" y="-1"/>
                <a:ext cx="218159" cy="99165"/>
              </a:xfrm>
              <a:prstGeom prst="roundRect">
                <a:avLst>
                  <a:gd name="adj" fmla="val 20000"/>
                </a:avLst>
              </a:prstGeom>
              <a:solidFill>
                <a:srgbClr val="A7A7A7"/>
              </a:solidFill>
              <a:ln w="12700" cap="flat">
                <a:noFill/>
                <a:miter lim="400000"/>
              </a:ln>
              <a:effectLst/>
            </p:spPr>
            <p:txBody>
              <a:bodyPr wrap="square" lIns="0" tIns="0" rIns="0" bIns="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570" name="Shape 570"/>
              <p:cNvSpPr/>
              <p:nvPr/>
            </p:nvSpPr>
            <p:spPr>
              <a:xfrm>
                <a:off x="463863" y="1431"/>
                <a:ext cx="218160" cy="99165"/>
              </a:xfrm>
              <a:prstGeom prst="roundRect">
                <a:avLst>
                  <a:gd name="adj" fmla="val 20000"/>
                </a:avLst>
              </a:prstGeom>
              <a:solidFill>
                <a:srgbClr val="A7A7A7"/>
              </a:solidFill>
              <a:ln w="12700" cap="flat">
                <a:noFill/>
                <a:miter lim="400000"/>
              </a:ln>
              <a:effectLst/>
            </p:spPr>
            <p:txBody>
              <a:bodyPr wrap="square" lIns="0" tIns="0" rIns="0" bIns="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571" name="Shape 571"/>
              <p:cNvSpPr/>
              <p:nvPr/>
            </p:nvSpPr>
            <p:spPr>
              <a:xfrm>
                <a:off x="463863" y="110199"/>
                <a:ext cx="218160" cy="99165"/>
              </a:xfrm>
              <a:prstGeom prst="roundRect">
                <a:avLst>
                  <a:gd name="adj" fmla="val 20000"/>
                </a:avLst>
              </a:prstGeom>
              <a:solidFill>
                <a:srgbClr val="E8A433"/>
              </a:solidFill>
              <a:ln w="12700" cap="flat">
                <a:noFill/>
                <a:miter lim="400000"/>
              </a:ln>
              <a:effectLst/>
            </p:spPr>
            <p:txBody>
              <a:bodyPr wrap="square" lIns="0" tIns="0" rIns="0" bIns="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grpSp>
      </p:grpSp>
      <p:sp>
        <p:nvSpPr>
          <p:cNvPr id="574" name="Shape 574"/>
          <p:cNvSpPr/>
          <p:nvPr/>
        </p:nvSpPr>
        <p:spPr>
          <a:xfrm>
            <a:off x="4963721" y="995921"/>
            <a:ext cx="713742" cy="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defRPr>
            </a:pPr>
            <a:endParaRPr/>
          </a:p>
        </p:txBody>
      </p:sp>
      <p:sp>
        <p:nvSpPr>
          <p:cNvPr id="575" name="Shape 575"/>
          <p:cNvSpPr/>
          <p:nvPr/>
        </p:nvSpPr>
        <p:spPr>
          <a:xfrm>
            <a:off x="5008581" y="2264130"/>
            <a:ext cx="713742" cy="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defRPr>
            </a:pPr>
            <a:endParaRPr/>
          </a:p>
        </p:txBody>
      </p:sp>
      <p:sp>
        <p:nvSpPr>
          <p:cNvPr id="576" name="Shape 576"/>
          <p:cNvSpPr/>
          <p:nvPr/>
        </p:nvSpPr>
        <p:spPr>
          <a:xfrm>
            <a:off x="7523482" y="3127960"/>
            <a:ext cx="365399" cy="365400"/>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defRPr>
            </a:pPr>
            <a:endParaRPr/>
          </a:p>
        </p:txBody>
      </p:sp>
      <p:sp>
        <p:nvSpPr>
          <p:cNvPr id="577" name="Shape 577"/>
          <p:cNvSpPr/>
          <p:nvPr/>
        </p:nvSpPr>
        <p:spPr>
          <a:xfrm flipV="1">
            <a:off x="7523482" y="3905673"/>
            <a:ext cx="365399" cy="36539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defRPr>
            </a:pPr>
            <a:endParaRPr/>
          </a:p>
        </p:txBody>
      </p:sp>
      <p:sp>
        <p:nvSpPr>
          <p:cNvPr id="578" name="Shape 578"/>
          <p:cNvSpPr/>
          <p:nvPr/>
        </p:nvSpPr>
        <p:spPr>
          <a:xfrm>
            <a:off x="1698673" y="1424579"/>
            <a:ext cx="450444"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4D4D4D"/>
                </a:solidFill>
                <a:uFill>
                  <a:solidFill>
                    <a:srgbClr val="4D4D4D"/>
                  </a:solidFill>
                </a:uFill>
              </a:rPr>
              <a:t>HTTP</a:t>
            </a:r>
          </a:p>
        </p:txBody>
      </p:sp>
      <p:sp>
        <p:nvSpPr>
          <p:cNvPr id="579" name="Shape 579"/>
          <p:cNvSpPr/>
          <p:nvPr/>
        </p:nvSpPr>
        <p:spPr>
          <a:xfrm>
            <a:off x="1701369" y="2297932"/>
            <a:ext cx="450444"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4D4D4D"/>
                </a:solidFill>
                <a:uFill>
                  <a:solidFill>
                    <a:srgbClr val="4D4D4D"/>
                  </a:solidFill>
                </a:uFill>
              </a:rPr>
              <a:t>HTTP</a:t>
            </a:r>
          </a:p>
        </p:txBody>
      </p:sp>
      <p:sp>
        <p:nvSpPr>
          <p:cNvPr id="580" name="Shape 580"/>
          <p:cNvSpPr/>
          <p:nvPr/>
        </p:nvSpPr>
        <p:spPr>
          <a:xfrm>
            <a:off x="1678715" y="3212447"/>
            <a:ext cx="450445"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4D4D4D"/>
                </a:solidFill>
                <a:uFill>
                  <a:solidFill>
                    <a:srgbClr val="4D4D4D"/>
                  </a:solidFill>
                </a:uFill>
              </a:rPr>
              <a:t>HTTP</a:t>
            </a:r>
          </a:p>
        </p:txBody>
      </p:sp>
      <p:sp>
        <p:nvSpPr>
          <p:cNvPr id="581" name="Shape 581"/>
          <p:cNvSpPr/>
          <p:nvPr/>
        </p:nvSpPr>
        <p:spPr>
          <a:xfrm>
            <a:off x="1678715" y="4055069"/>
            <a:ext cx="450445"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4D4D4D"/>
                </a:solidFill>
                <a:uFill>
                  <a:solidFill>
                    <a:srgbClr val="4D4D4D"/>
                  </a:solidFill>
                </a:uFill>
              </a:rPr>
              <a:t>HTTP</a:t>
            </a:r>
          </a:p>
        </p:txBody>
      </p:sp>
      <p:sp>
        <p:nvSpPr>
          <p:cNvPr id="582" name="Shape 582"/>
          <p:cNvSpPr/>
          <p:nvPr/>
        </p:nvSpPr>
        <p:spPr>
          <a:xfrm>
            <a:off x="3215906" y="1056882"/>
            <a:ext cx="450444"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4D4D4D"/>
                </a:solidFill>
                <a:uFill>
                  <a:solidFill>
                    <a:srgbClr val="4D4D4D"/>
                  </a:solidFill>
                </a:uFill>
              </a:rPr>
              <a:t>HTTP</a:t>
            </a:r>
          </a:p>
        </p:txBody>
      </p:sp>
      <p:sp>
        <p:nvSpPr>
          <p:cNvPr id="583" name="Shape 583"/>
          <p:cNvSpPr/>
          <p:nvPr/>
        </p:nvSpPr>
        <p:spPr>
          <a:xfrm>
            <a:off x="3223979" y="2358892"/>
            <a:ext cx="450445"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4D4D4D"/>
                </a:solidFill>
                <a:uFill>
                  <a:solidFill>
                    <a:srgbClr val="4D4D4D"/>
                  </a:solidFill>
                </a:uFill>
              </a:rPr>
              <a:t>HTTP</a:t>
            </a:r>
          </a:p>
        </p:txBody>
      </p:sp>
      <p:sp>
        <p:nvSpPr>
          <p:cNvPr id="584" name="Shape 584"/>
          <p:cNvSpPr/>
          <p:nvPr/>
        </p:nvSpPr>
        <p:spPr>
          <a:xfrm>
            <a:off x="3189748" y="3836649"/>
            <a:ext cx="555880"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4D4D4D"/>
                </a:solidFill>
                <a:uFill>
                  <a:solidFill>
                    <a:srgbClr val="4D4D4D"/>
                  </a:solidFill>
                </a:uFill>
              </a:rPr>
              <a:t>AMQP</a:t>
            </a:r>
          </a:p>
        </p:txBody>
      </p:sp>
      <p:sp>
        <p:nvSpPr>
          <p:cNvPr id="585" name="Shape 585"/>
          <p:cNvSpPr/>
          <p:nvPr/>
        </p:nvSpPr>
        <p:spPr>
          <a:xfrm>
            <a:off x="5336866" y="3573527"/>
            <a:ext cx="555880"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4D4D4D"/>
                </a:solidFill>
                <a:uFill>
                  <a:solidFill>
                    <a:srgbClr val="4D4D4D"/>
                  </a:solidFill>
                </a:uFill>
              </a:rPr>
              <a:t>AMQP</a:t>
            </a:r>
          </a:p>
        </p:txBody>
      </p:sp>
      <p:sp>
        <p:nvSpPr>
          <p:cNvPr id="586" name="Shape 586"/>
          <p:cNvSpPr/>
          <p:nvPr/>
        </p:nvSpPr>
        <p:spPr>
          <a:xfrm>
            <a:off x="6305806" y="814312"/>
            <a:ext cx="885025" cy="482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4D4D4D"/>
                </a:solidFill>
                <a:uFill>
                  <a:solidFill>
                    <a:srgbClr val="4D4D4D"/>
                  </a:solidFill>
                </a:uFill>
                <a:latin typeface="Avenir Next Medium"/>
                <a:ea typeface="Avenir Next Medium"/>
                <a:cs typeface="Avenir Next Medium"/>
                <a:sym typeface="Avenir Next Medium"/>
              </a:rPr>
              <a:t>Relational</a:t>
            </a:r>
            <a:endParaRPr>
              <a:latin typeface="Arial"/>
              <a:ea typeface="Arial"/>
              <a:cs typeface="Arial"/>
              <a:sym typeface="Arial"/>
            </a:endParaRPr>
          </a:p>
          <a:p>
            <a:pPr lvl="0">
              <a:defRPr>
                <a:solidFill>
                  <a:srgbClr val="000000"/>
                </a:solidFill>
                <a:uFillTx/>
              </a:defRPr>
            </a:pPr>
            <a:r>
              <a:rPr sz="1400">
                <a:solidFill>
                  <a:srgbClr val="4D4D4D"/>
                </a:solidFill>
                <a:uFill>
                  <a:solidFill>
                    <a:srgbClr val="4D4D4D"/>
                  </a:solidFill>
                </a:uFill>
                <a:latin typeface="Avenir Next Medium"/>
                <a:ea typeface="Avenir Next Medium"/>
                <a:cs typeface="Avenir Next Medium"/>
                <a:sym typeface="Avenir Next Medium"/>
              </a:rPr>
              <a:t>DB</a:t>
            </a:r>
          </a:p>
        </p:txBody>
      </p:sp>
      <p:sp>
        <p:nvSpPr>
          <p:cNvPr id="587" name="Shape 587"/>
          <p:cNvSpPr/>
          <p:nvPr/>
        </p:nvSpPr>
        <p:spPr>
          <a:xfrm>
            <a:off x="6314899" y="1914044"/>
            <a:ext cx="901739" cy="482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4D4D4D"/>
                </a:solidFill>
                <a:uFill>
                  <a:solidFill>
                    <a:srgbClr val="4D4D4D"/>
                  </a:solidFill>
                </a:uFill>
                <a:latin typeface="Avenir Next Medium"/>
                <a:ea typeface="Avenir Next Medium"/>
                <a:cs typeface="Avenir Next Medium"/>
                <a:sym typeface="Avenir Next Medium"/>
              </a:rPr>
              <a:t>Key/Value</a:t>
            </a:r>
            <a:endParaRPr>
              <a:latin typeface="Arial"/>
              <a:ea typeface="Arial"/>
              <a:cs typeface="Arial"/>
              <a:sym typeface="Arial"/>
            </a:endParaRPr>
          </a:p>
          <a:p>
            <a:pPr lvl="0">
              <a:defRPr>
                <a:solidFill>
                  <a:srgbClr val="000000"/>
                </a:solidFill>
                <a:uFillTx/>
              </a:defRPr>
            </a:pPr>
            <a:r>
              <a:rPr sz="1400">
                <a:solidFill>
                  <a:srgbClr val="4D4D4D"/>
                </a:solidFill>
                <a:uFill>
                  <a:solidFill>
                    <a:srgbClr val="4D4D4D"/>
                  </a:solidFill>
                </a:uFill>
                <a:latin typeface="Avenir Next Medium"/>
                <a:ea typeface="Avenir Next Medium"/>
                <a:cs typeface="Avenir Next Medium"/>
                <a:sym typeface="Avenir Next Medium"/>
              </a:rPr>
              <a:t>Store</a:t>
            </a:r>
          </a:p>
        </p:txBody>
      </p:sp>
      <p:sp>
        <p:nvSpPr>
          <p:cNvPr id="588" name="Shape 588"/>
          <p:cNvSpPr/>
          <p:nvPr/>
        </p:nvSpPr>
        <p:spPr>
          <a:xfrm>
            <a:off x="7891550" y="4001934"/>
            <a:ext cx="589522" cy="482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4D4D4D"/>
                </a:solidFill>
                <a:uFill>
                  <a:solidFill>
                    <a:srgbClr val="4D4D4D"/>
                  </a:solidFill>
                </a:uFill>
                <a:latin typeface="Avenir Next Medium"/>
                <a:ea typeface="Avenir Next Medium"/>
                <a:cs typeface="Avenir Next Medium"/>
                <a:sym typeface="Avenir Next Medium"/>
              </a:rPr>
              <a:t>Graph</a:t>
            </a:r>
            <a:endParaRPr>
              <a:latin typeface="Arial"/>
              <a:ea typeface="Arial"/>
              <a:cs typeface="Arial"/>
              <a:sym typeface="Arial"/>
            </a:endParaRPr>
          </a:p>
          <a:p>
            <a:pPr lvl="0">
              <a:defRPr>
                <a:solidFill>
                  <a:srgbClr val="000000"/>
                </a:solidFill>
                <a:uFillTx/>
              </a:defRPr>
            </a:pPr>
            <a:r>
              <a:rPr sz="1400">
                <a:solidFill>
                  <a:srgbClr val="4D4D4D"/>
                </a:solidFill>
                <a:uFill>
                  <a:solidFill>
                    <a:srgbClr val="4D4D4D"/>
                  </a:solidFill>
                </a:uFill>
                <a:latin typeface="Avenir Next Medium"/>
                <a:ea typeface="Avenir Next Medium"/>
                <a:cs typeface="Avenir Next Medium"/>
                <a:sym typeface="Avenir Next Medium"/>
              </a:rPr>
              <a:t>DB</a:t>
            </a:r>
          </a:p>
        </p:txBody>
      </p:sp>
      <p:pic>
        <p:nvPicPr>
          <p:cNvPr id="589" name="image40.png"/>
          <p:cNvPicPr/>
          <p:nvPr/>
        </p:nvPicPr>
        <p:blipFill>
          <a:blip r:embed="rId10">
            <a:extLst/>
          </a:blip>
          <a:stretch>
            <a:fillRect/>
          </a:stretch>
        </p:blipFill>
        <p:spPr>
          <a:xfrm>
            <a:off x="7985070" y="126238"/>
            <a:ext cx="723902" cy="952502"/>
          </a:xfrm>
          <a:prstGeom prst="rect">
            <a:avLst/>
          </a:prstGeom>
          <a:ln w="12700">
            <a:miter lim="400000"/>
          </a:ln>
        </p:spPr>
      </p:pic>
      <p:pic>
        <p:nvPicPr>
          <p:cNvPr id="590" name="image29.png"/>
          <p:cNvPicPr/>
          <p:nvPr/>
        </p:nvPicPr>
        <p:blipFill>
          <a:blip r:embed="rId6">
            <a:extLst/>
          </a:blip>
          <a:stretch>
            <a:fillRect/>
          </a:stretch>
        </p:blipFill>
        <p:spPr>
          <a:xfrm>
            <a:off x="4472104" y="2104287"/>
            <a:ext cx="485615" cy="409738"/>
          </a:xfrm>
          <a:prstGeom prst="rect">
            <a:avLst/>
          </a:prstGeom>
          <a:ln w="12700">
            <a:miter lim="400000"/>
          </a:ln>
        </p:spPr>
      </p:pic>
      <p:pic>
        <p:nvPicPr>
          <p:cNvPr id="591" name="image29.png"/>
          <p:cNvPicPr/>
          <p:nvPr/>
        </p:nvPicPr>
        <p:blipFill>
          <a:blip r:embed="rId6">
            <a:extLst/>
          </a:blip>
          <a:stretch>
            <a:fillRect/>
          </a:stretch>
        </p:blipFill>
        <p:spPr>
          <a:xfrm>
            <a:off x="4481553" y="2535803"/>
            <a:ext cx="485615" cy="409738"/>
          </a:xfrm>
          <a:prstGeom prst="rect">
            <a:avLst/>
          </a:prstGeom>
          <a:ln w="12700">
            <a:miter lim="400000"/>
          </a:ln>
        </p:spPr>
      </p:pic>
      <p:pic>
        <p:nvPicPr>
          <p:cNvPr id="592" name="image30.png"/>
          <p:cNvPicPr/>
          <p:nvPr/>
        </p:nvPicPr>
        <p:blipFill>
          <a:blip r:embed="rId5">
            <a:extLst/>
          </a:blip>
          <a:stretch>
            <a:fillRect/>
          </a:stretch>
        </p:blipFill>
        <p:spPr>
          <a:xfrm>
            <a:off x="4430805" y="964538"/>
            <a:ext cx="488753" cy="412386"/>
          </a:xfrm>
          <a:prstGeom prst="rect">
            <a:avLst/>
          </a:prstGeom>
          <a:ln w="12700">
            <a:miter lim="400000"/>
          </a:ln>
        </p:spPr>
      </p:pic>
      <p:pic>
        <p:nvPicPr>
          <p:cNvPr id="593" name="image31.png"/>
          <p:cNvPicPr/>
          <p:nvPr/>
        </p:nvPicPr>
        <p:blipFill>
          <a:blip r:embed="rId11">
            <a:extLst/>
          </a:blip>
          <a:stretch>
            <a:fillRect/>
          </a:stretch>
        </p:blipFill>
        <p:spPr>
          <a:xfrm>
            <a:off x="5778448" y="806894"/>
            <a:ext cx="415647" cy="519559"/>
          </a:xfrm>
          <a:prstGeom prst="rect">
            <a:avLst/>
          </a:prstGeom>
          <a:ln w="12700">
            <a:miter lim="400000"/>
          </a:ln>
        </p:spPr>
      </p:pic>
      <p:pic>
        <p:nvPicPr>
          <p:cNvPr id="594" name="image28.png"/>
          <p:cNvPicPr/>
          <p:nvPr/>
        </p:nvPicPr>
        <p:blipFill>
          <a:blip r:embed="rId3">
            <a:extLst/>
          </a:blip>
          <a:stretch>
            <a:fillRect/>
          </a:stretch>
        </p:blipFill>
        <p:spPr>
          <a:xfrm>
            <a:off x="6206794" y="2783948"/>
            <a:ext cx="489086" cy="412666"/>
          </a:xfrm>
          <a:prstGeom prst="rect">
            <a:avLst/>
          </a:prstGeom>
          <a:ln w="12700">
            <a:miter lim="400000"/>
          </a:ln>
        </p:spPr>
      </p:pic>
      <p:pic>
        <p:nvPicPr>
          <p:cNvPr id="595" name="image28.png"/>
          <p:cNvPicPr/>
          <p:nvPr/>
        </p:nvPicPr>
        <p:blipFill>
          <a:blip r:embed="rId3">
            <a:extLst/>
          </a:blip>
          <a:stretch>
            <a:fillRect/>
          </a:stretch>
        </p:blipFill>
        <p:spPr>
          <a:xfrm>
            <a:off x="6591233" y="3001978"/>
            <a:ext cx="489085" cy="412665"/>
          </a:xfrm>
          <a:prstGeom prst="rect">
            <a:avLst/>
          </a:prstGeom>
          <a:ln w="12700">
            <a:miter lim="400000"/>
          </a:ln>
        </p:spPr>
      </p:pic>
      <p:pic>
        <p:nvPicPr>
          <p:cNvPr id="596" name="image28.png"/>
          <p:cNvPicPr/>
          <p:nvPr/>
        </p:nvPicPr>
        <p:blipFill>
          <a:blip r:embed="rId3">
            <a:extLst/>
          </a:blip>
          <a:stretch>
            <a:fillRect/>
          </a:stretch>
        </p:blipFill>
        <p:spPr>
          <a:xfrm>
            <a:off x="6965823" y="2785196"/>
            <a:ext cx="489085" cy="412666"/>
          </a:xfrm>
          <a:prstGeom prst="rect">
            <a:avLst/>
          </a:prstGeom>
          <a:ln w="12700">
            <a:miter lim="400000"/>
          </a:ln>
        </p:spPr>
      </p:pic>
      <p:pic>
        <p:nvPicPr>
          <p:cNvPr id="597" name="image41.png"/>
          <p:cNvPicPr/>
          <p:nvPr/>
        </p:nvPicPr>
        <p:blipFill>
          <a:blip r:embed="rId12">
            <a:extLst/>
          </a:blip>
          <a:stretch>
            <a:fillRect/>
          </a:stretch>
        </p:blipFill>
        <p:spPr>
          <a:xfrm>
            <a:off x="4316600" y="3636955"/>
            <a:ext cx="381002" cy="317502"/>
          </a:xfrm>
          <a:prstGeom prst="rect">
            <a:avLst/>
          </a:prstGeom>
          <a:ln w="12700">
            <a:miter lim="400000"/>
          </a:ln>
        </p:spPr>
      </p:pic>
      <p:pic>
        <p:nvPicPr>
          <p:cNvPr id="598" name="image42.png"/>
          <p:cNvPicPr/>
          <p:nvPr/>
        </p:nvPicPr>
        <p:blipFill>
          <a:blip r:embed="rId13">
            <a:extLst/>
          </a:blip>
          <a:stretch>
            <a:fillRect/>
          </a:stretch>
        </p:blipFill>
        <p:spPr>
          <a:xfrm rot="16200000">
            <a:off x="2687609" y="2510283"/>
            <a:ext cx="228602" cy="203202"/>
          </a:xfrm>
          <a:prstGeom prst="rect">
            <a:avLst/>
          </a:prstGeom>
          <a:ln w="12700">
            <a:miter lim="400000"/>
          </a:ln>
        </p:spPr>
      </p:pic>
      <p:pic>
        <p:nvPicPr>
          <p:cNvPr id="599" name="image43.png"/>
          <p:cNvPicPr/>
          <p:nvPr/>
        </p:nvPicPr>
        <p:blipFill>
          <a:blip r:embed="rId14">
            <a:extLst/>
          </a:blip>
          <a:stretch>
            <a:fillRect/>
          </a:stretch>
        </p:blipFill>
        <p:spPr>
          <a:xfrm>
            <a:off x="7939134" y="3475947"/>
            <a:ext cx="407888" cy="509859"/>
          </a:xfrm>
          <a:prstGeom prst="rect">
            <a:avLst/>
          </a:prstGeom>
          <a:ln w="12700">
            <a:miter lim="400000"/>
          </a:ln>
        </p:spPr>
      </p:pic>
    </p:spTree>
  </p:cSld>
  <p:clrMapOvr>
    <a:masterClrMapping/>
  </p:clrMapOvr>
  <p:transition xmlns:p14="http://schemas.microsoft.com/office/powerpoint/2010/main" spd="med">
    <p:push/>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Default">
  <a:themeElements>
    <a:clrScheme name="Default">
      <a:dk1>
        <a:srgbClr val="4D4D4D"/>
      </a:dk1>
      <a:lt1>
        <a:srgbClr val="FFFFFF"/>
      </a:lt1>
      <a:dk2>
        <a:srgbClr val="A7A7A7"/>
      </a:dk2>
      <a:lt2>
        <a:srgbClr val="535353"/>
      </a:lt2>
      <a:accent1>
        <a:srgbClr val="33928A"/>
      </a:accent1>
      <a:accent2>
        <a:srgbClr val="3EA7BC"/>
      </a:accent2>
      <a:accent3>
        <a:srgbClr val="F27C3A"/>
      </a:accent3>
      <a:accent4>
        <a:srgbClr val="AEBF2F"/>
      </a:accent4>
      <a:accent5>
        <a:srgbClr val="007CA2"/>
      </a:accent5>
      <a:accent6>
        <a:srgbClr val="705D8B"/>
      </a:accent6>
      <a:hlink>
        <a:srgbClr val="0000FF"/>
      </a:hlink>
      <a:folHlink>
        <a:srgbClr val="FF00FF"/>
      </a:folHlink>
    </a:clrScheme>
    <a:fontScheme name="Default">
      <a:majorFont>
        <a:latin typeface="Avenir Book"/>
        <a:ea typeface="Avenir Book"/>
        <a:cs typeface="Avenir Book"/>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33928A"/>
          </a:solidFill>
          <a:prstDash val="solid"/>
          <a:bevel/>
        </a:ln>
        <a:effectLst/>
      </a:spPr>
      <a:bodyPr rot="0" spcFirstLastPara="1" vertOverflow="overflow" horzOverflow="overflow" vert="horz" wrap="square" lIns="0" tIns="0" rIns="0" bIns="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4D4D4D"/>
            </a:solidFill>
            <a:effectLst/>
            <a:uFill>
              <a:solidFill>
                <a:srgbClr val="4D4D4D"/>
              </a:solidFill>
            </a:uFill>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33928A"/>
          </a:solidFill>
          <a:prstDash val="solid"/>
          <a:bevel/>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4D4D4D"/>
            </a:solidFill>
            <a:effectLst/>
            <a:uFill>
              <a:solidFill>
                <a:srgbClr val="4D4D4D"/>
              </a:solidFill>
            </a:uFill>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33928A"/>
      </a:accent1>
      <a:accent2>
        <a:srgbClr val="3EA7BC"/>
      </a:accent2>
      <a:accent3>
        <a:srgbClr val="F27C3A"/>
      </a:accent3>
      <a:accent4>
        <a:srgbClr val="AEBF2F"/>
      </a:accent4>
      <a:accent5>
        <a:srgbClr val="007CA2"/>
      </a:accent5>
      <a:accent6>
        <a:srgbClr val="705D8B"/>
      </a:accent6>
      <a:hlink>
        <a:srgbClr val="0000FF"/>
      </a:hlink>
      <a:folHlink>
        <a:srgbClr val="FF00FF"/>
      </a:folHlink>
    </a:clrScheme>
    <a:fontScheme name="Default">
      <a:majorFont>
        <a:latin typeface="Avenir Book"/>
        <a:ea typeface="Avenir Book"/>
        <a:cs typeface="Avenir Book"/>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33928A"/>
          </a:solidFill>
          <a:prstDash val="solid"/>
          <a:bevel/>
        </a:ln>
        <a:effectLst/>
      </a:spPr>
      <a:bodyPr rot="0" spcFirstLastPara="1" vertOverflow="overflow" horzOverflow="overflow" vert="horz" wrap="square" lIns="0" tIns="0" rIns="0" bIns="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4D4D4D"/>
            </a:solidFill>
            <a:effectLst/>
            <a:uFill>
              <a:solidFill>
                <a:srgbClr val="4D4D4D"/>
              </a:solidFill>
            </a:uFill>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33928A"/>
          </a:solidFill>
          <a:prstDash val="solid"/>
          <a:bevel/>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4D4D4D"/>
            </a:solidFill>
            <a:effectLst/>
            <a:uFill>
              <a:solidFill>
                <a:srgbClr val="4D4D4D"/>
              </a:solidFill>
            </a:uFill>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2375</TotalTime>
  <Words>1557</Words>
  <Application>Microsoft Macintosh PowerPoint</Application>
  <PresentationFormat>On-screen Show (16:9)</PresentationFormat>
  <Paragraphs>333</Paragraphs>
  <Slides>40</Slides>
  <Notes>16</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Default</vt:lpstr>
      <vt:lpstr>Cloud Native Application</vt:lpstr>
      <vt:lpstr>Microservices Overview</vt:lpstr>
      <vt:lpstr>DEFINE: Microservice</vt:lpstr>
      <vt:lpstr>Monolithic Architecture</vt:lpstr>
      <vt:lpstr>Monolithic Architectures</vt:lpstr>
      <vt:lpstr>Monolithic Architectures </vt:lpstr>
      <vt:lpstr>Scaling Monolithic Architectures </vt:lpstr>
      <vt:lpstr>Linear scalability?</vt:lpstr>
      <vt:lpstr>Microservice Architecture</vt:lpstr>
      <vt:lpstr>Microservice Architectures</vt:lpstr>
      <vt:lpstr>PowerPoint Presentation</vt:lpstr>
      <vt:lpstr>PowerPoint Presentation</vt:lpstr>
      <vt:lpstr>Partitioning Strategies</vt:lpstr>
      <vt:lpstr>Challenges of Microservices</vt:lpstr>
      <vt:lpstr>You must be this tall to use Microservices…</vt:lpstr>
      <vt:lpstr>Platform Features</vt:lpstr>
      <vt:lpstr>Pattern:</vt:lpstr>
      <vt:lpstr>What is configuration?</vt:lpstr>
      <vt:lpstr>Where NOT to store it:</vt:lpstr>
      <vt:lpstr>Why environment variables?</vt:lpstr>
      <vt:lpstr>Config Server</vt:lpstr>
      <vt:lpstr>Config Server + Cloud Bus</vt:lpstr>
      <vt:lpstr>But no Microservice is an Island…</vt:lpstr>
      <vt:lpstr>Service Registration/Discovery</vt:lpstr>
      <vt:lpstr>Service Registration/Discovery</vt:lpstr>
      <vt:lpstr>Pattern:</vt:lpstr>
      <vt:lpstr>Fault Tolerance at Netflix</vt:lpstr>
      <vt:lpstr>PowerPoint Presentation</vt:lpstr>
      <vt:lpstr>Circuit Breaker</vt:lpstr>
      <vt:lpstr>Resilience</vt:lpstr>
      <vt:lpstr>Hystrix Dashboard</vt:lpstr>
      <vt:lpstr>A Failing Circuit</vt:lpstr>
      <vt:lpstr>Putting it  all together</vt:lpstr>
      <vt:lpstr>Spring Cloud Services Suite</vt:lpstr>
      <vt:lpstr>It takes a platform…</vt:lpstr>
      <vt:lpstr>Spring Cloud Services Suite</vt:lpstr>
      <vt:lpstr>Spring Cloud Config Server</vt:lpstr>
      <vt:lpstr>Spring Cloud Service Registry</vt:lpstr>
      <vt:lpstr>Spring Cloud Services Suite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Native Application</dc:title>
  <cp:lastModifiedBy>derrick</cp:lastModifiedBy>
  <cp:revision>33</cp:revision>
  <dcterms:modified xsi:type="dcterms:W3CDTF">2015-09-21T04:08:42Z</dcterms:modified>
</cp:coreProperties>
</file>